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5" r:id="rId1"/>
  </p:sldMasterIdLst>
  <p:notesMasterIdLst>
    <p:notesMasterId r:id="rId55"/>
  </p:notesMasterIdLst>
  <p:sldIdLst>
    <p:sldId id="256" r:id="rId2"/>
    <p:sldId id="337" r:id="rId3"/>
    <p:sldId id="289" r:id="rId4"/>
    <p:sldId id="344" r:id="rId5"/>
    <p:sldId id="309" r:id="rId6"/>
    <p:sldId id="345" r:id="rId7"/>
    <p:sldId id="347" r:id="rId8"/>
    <p:sldId id="313" r:id="rId9"/>
    <p:sldId id="317" r:id="rId10"/>
    <p:sldId id="348" r:id="rId11"/>
    <p:sldId id="262" r:id="rId12"/>
    <p:sldId id="319" r:id="rId13"/>
    <p:sldId id="269" r:id="rId14"/>
    <p:sldId id="280" r:id="rId15"/>
    <p:sldId id="356" r:id="rId16"/>
    <p:sldId id="352" r:id="rId17"/>
    <p:sldId id="353" r:id="rId18"/>
    <p:sldId id="354" r:id="rId19"/>
    <p:sldId id="275" r:id="rId20"/>
    <p:sldId id="294" r:id="rId21"/>
    <p:sldId id="295" r:id="rId22"/>
    <p:sldId id="321" r:id="rId23"/>
    <p:sldId id="323" r:id="rId24"/>
    <p:sldId id="302" r:id="rId25"/>
    <p:sldId id="327" r:id="rId26"/>
    <p:sldId id="325" r:id="rId27"/>
    <p:sldId id="349" r:id="rId28"/>
    <p:sldId id="350" r:id="rId29"/>
    <p:sldId id="355" r:id="rId30"/>
    <p:sldId id="329" r:id="rId31"/>
    <p:sldId id="314" r:id="rId32"/>
    <p:sldId id="296" r:id="rId33"/>
    <p:sldId id="339" r:id="rId34"/>
    <p:sldId id="341" r:id="rId35"/>
    <p:sldId id="351" r:id="rId36"/>
    <p:sldId id="357" r:id="rId37"/>
    <p:sldId id="342" r:id="rId38"/>
    <p:sldId id="330" r:id="rId39"/>
    <p:sldId id="358" r:id="rId40"/>
    <p:sldId id="305" r:id="rId41"/>
    <p:sldId id="331" r:id="rId42"/>
    <p:sldId id="359" r:id="rId43"/>
    <p:sldId id="360" r:id="rId44"/>
    <p:sldId id="304" r:id="rId45"/>
    <p:sldId id="332" r:id="rId46"/>
    <p:sldId id="306" r:id="rId47"/>
    <p:sldId id="336" r:id="rId48"/>
    <p:sldId id="307" r:id="rId49"/>
    <p:sldId id="333" r:id="rId50"/>
    <p:sldId id="308" r:id="rId51"/>
    <p:sldId id="335" r:id="rId52"/>
    <p:sldId id="340" r:id="rId53"/>
    <p:sldId id="291" r:id="rId54"/>
  </p:sldIdLst>
  <p:sldSz cx="9144000" cy="6858000" type="screen4x3"/>
  <p:notesSz cx="6761163" cy="99425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9401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9" autoAdjust="0"/>
    <p:restoredTop sz="94509" autoAdjust="0"/>
  </p:normalViewPr>
  <p:slideViewPr>
    <p:cSldViewPr>
      <p:cViewPr varScale="1">
        <p:scale>
          <a:sx n="106" d="100"/>
          <a:sy n="106" d="100"/>
        </p:scale>
        <p:origin x="-1680" y="-90"/>
      </p:cViewPr>
      <p:guideLst>
        <p:guide orient="horz" pos="2160"/>
        <p:guide pos="2880"/>
      </p:guideLst>
    </p:cSldViewPr>
  </p:slideViewPr>
  <p:outlineViewPr>
    <p:cViewPr>
      <p:scale>
        <a:sx n="33" d="100"/>
        <a:sy n="33" d="100"/>
      </p:scale>
      <p:origin x="72" y="1124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pPr>
              <a:defRPr/>
            </a:pPr>
            <a:fld id="{3AA7054F-7711-4291-95D1-3E4CDF4F13B5}" type="datetimeFigureOut">
              <a:rPr lang="ru-RU"/>
              <a:pPr>
                <a:defRPr/>
              </a:pPr>
              <a:t>13.03.2023</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pPr>
              <a:defRPr/>
            </a:pPr>
            <a:fld id="{0AFE9A11-B9F3-4C70-ADAF-AB7FC813B51B}" type="slidenum">
              <a:rPr lang="ru-RU"/>
              <a:pPr>
                <a:defRPr/>
              </a:pPr>
              <a:t>‹#›</a:t>
            </a:fld>
            <a:endParaRPr lang="ru-RU"/>
          </a:p>
        </p:txBody>
      </p:sp>
    </p:spTree>
    <p:extLst>
      <p:ext uri="{BB962C8B-B14F-4D97-AF65-F5344CB8AC3E}">
        <p14:creationId xmlns="" xmlns:p14="http://schemas.microsoft.com/office/powerpoint/2010/main" val="1049235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AFE9A11-B9F3-4C70-ADAF-AB7FC813B51B}" type="slidenum">
              <a:rPr lang="ru-RU" smtClean="0"/>
              <a:pPr>
                <a:defRPr/>
              </a:pPr>
              <a:t>5</a:t>
            </a:fld>
            <a:endParaRPr lang="ru-RU"/>
          </a:p>
        </p:txBody>
      </p:sp>
    </p:spTree>
    <p:extLst>
      <p:ext uri="{BB962C8B-B14F-4D97-AF65-F5344CB8AC3E}">
        <p14:creationId xmlns="" xmlns:p14="http://schemas.microsoft.com/office/powerpoint/2010/main" val="271543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AFE9A11-B9F3-4C70-ADAF-AB7FC813B51B}" type="slidenum">
              <a:rPr lang="ru-RU" smtClean="0"/>
              <a:pPr>
                <a:defRPr/>
              </a:pPr>
              <a:t>40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075A0CB2-F5ED-45A1-826B-67499757FF48}"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C7D0341-E0F5-45C7-9504-05B9129D3F1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1F9D138-A75D-4D29-BA24-79843C1B454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endParaRPr lang="ru-RU"/>
          </a:p>
        </p:txBody>
      </p:sp>
      <p:sp>
        <p:nvSpPr>
          <p:cNvPr id="5" name="Номер слайда 8"/>
          <p:cNvSpPr>
            <a:spLocks noGrp="1"/>
          </p:cNvSpPr>
          <p:nvPr>
            <p:ph type="sldNum" sz="quarter" idx="11"/>
          </p:nvPr>
        </p:nvSpPr>
        <p:spPr/>
        <p:txBody>
          <a:bodyPr rtlCol="0"/>
          <a:lstStyle>
            <a:lvl1pPr>
              <a:defRPr/>
            </a:lvl1pPr>
          </a:lstStyle>
          <a:p>
            <a:pPr>
              <a:defRPr/>
            </a:pPr>
            <a:fld id="{8FEB9B0C-310D-45D2-B0FA-C41A10801819}"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5D8EF1C1-30CF-4AD6-A66A-B74007265A3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FABCA17-1E06-405B-9119-FAF431216DF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4AA75607-7F1F-4A9F-A9E6-8216EDDB97D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endParaRPr lang="ru-RU"/>
          </a:p>
        </p:txBody>
      </p:sp>
      <p:sp>
        <p:nvSpPr>
          <p:cNvPr id="4" name="Номер слайда 6"/>
          <p:cNvSpPr>
            <a:spLocks noGrp="1"/>
          </p:cNvSpPr>
          <p:nvPr>
            <p:ph type="sldNum" sz="quarter" idx="11"/>
          </p:nvPr>
        </p:nvSpPr>
        <p:spPr/>
        <p:txBody>
          <a:bodyPr rtlCol="0"/>
          <a:lstStyle>
            <a:lvl1pPr>
              <a:defRPr/>
            </a:lvl1pPr>
          </a:lstStyle>
          <a:p>
            <a:pPr>
              <a:defRPr/>
            </a:pPr>
            <a:fld id="{C100C0CF-EB95-4901-8AD7-EFECA3C45C4A}"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2461446D-3E3B-4F0B-8E4B-4FAFD8719DB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Прямая соединительная линия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Прямая соединительная линия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endParaRPr lang="ru-RU"/>
          </a:p>
        </p:txBody>
      </p:sp>
      <p:sp>
        <p:nvSpPr>
          <p:cNvPr id="13" name="Номер слайда 21"/>
          <p:cNvSpPr>
            <a:spLocks noGrp="1"/>
          </p:cNvSpPr>
          <p:nvPr>
            <p:ph type="sldNum" sz="quarter" idx="11"/>
          </p:nvPr>
        </p:nvSpPr>
        <p:spPr/>
        <p:txBody>
          <a:bodyPr rtlCol="0"/>
          <a:lstStyle>
            <a:lvl1pPr>
              <a:defRPr/>
            </a:lvl1pPr>
          </a:lstStyle>
          <a:p>
            <a:pPr>
              <a:defRPr/>
            </a:pPr>
            <a:fld id="{FBAD7539-8FE3-4BFE-A0F8-85A31FE512B5}"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Прямая соединительная линия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рямая соединительная линия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Прямая соединительная линия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endParaRPr lang="ru-RU"/>
          </a:p>
        </p:txBody>
      </p:sp>
      <p:sp>
        <p:nvSpPr>
          <p:cNvPr id="13" name="Номер слайда 17"/>
          <p:cNvSpPr>
            <a:spLocks noGrp="1"/>
          </p:cNvSpPr>
          <p:nvPr>
            <p:ph type="sldNum" sz="quarter" idx="11"/>
          </p:nvPr>
        </p:nvSpPr>
        <p:spPr/>
        <p:txBody>
          <a:bodyPr rtlCol="0"/>
          <a:lstStyle>
            <a:lvl1pPr>
              <a:defRPr/>
            </a:lvl1pPr>
          </a:lstStyle>
          <a:p>
            <a:pPr>
              <a:defRPr/>
            </a:pPr>
            <a:fld id="{2B475BB7-06F6-4CB2-A0E3-2A9436463C51}"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7114F032-6FC7-432B-A74B-45A81DEB90A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53" r:id="rId4"/>
    <p:sldLayoutId id="2147484054" r:id="rId5"/>
    <p:sldLayoutId id="2147484061" r:id="rId6"/>
    <p:sldLayoutId id="2147484055" r:id="rId7"/>
    <p:sldLayoutId id="2147484062" r:id="rId8"/>
    <p:sldLayoutId id="2147484063" r:id="rId9"/>
    <p:sldLayoutId id="2147484056" r:id="rId10"/>
    <p:sldLayoutId id="2147484057"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consultant.ru/document/cons_doc_LAW_294857/3d0cac60971a511280cbba229d9b6329c07731f7/" TargetMode="External"/><Relationship Id="rId2" Type="http://schemas.openxmlformats.org/officeDocument/2006/relationships/hyperlink" Target="http://www.consultant.ru/document/cons_doc_LAW_294857/e07f3a5e4b089705af512b1d4058f49e1857300d/" TargetMode="External"/><Relationship Id="rId1" Type="http://schemas.openxmlformats.org/officeDocument/2006/relationships/slideLayout" Target="../slideLayouts/slideLayout2.xml"/><Relationship Id="rId6" Type="http://schemas.openxmlformats.org/officeDocument/2006/relationships/hyperlink" Target="http://www.consultant.ru/document/cons_doc_LAW_182923/3d0cac60971a511280cbba229d9b6329c07731f7/" TargetMode="External"/><Relationship Id="rId5" Type="http://schemas.openxmlformats.org/officeDocument/2006/relationships/hyperlink" Target="http://www.consultant.ru/document/cons_doc_LAW_221224/3d0cac60971a511280cbba229d9b6329c07731f7/" TargetMode="External"/><Relationship Id="rId4" Type="http://schemas.openxmlformats.org/officeDocument/2006/relationships/hyperlink" Target="http://www.consultant.ru/document/cons_doc_LAW_209837/3d0cac60971a511280cbba229d9b6329c07731f7/"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consultant.ru/document/cons_doc_LAW_221224/3d0cac60971a511280cbba229d9b6329c07731f7/" TargetMode="External"/><Relationship Id="rId2" Type="http://schemas.openxmlformats.org/officeDocument/2006/relationships/hyperlink" Target="http://www.consultant.ru/document/cons_doc_LAW_294857/e07f3a5e4b089705af512b1d4058f49e1857300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gkh1.ru/upload/iblock/d0b/PP%20RF%20N354_06.05.2011.doc"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gkh1.ru/upload/iblock/8ee/FZ%20N190-FZ_27.07.2010.doc" TargetMode="External"/><Relationship Id="rId4" Type="http://schemas.openxmlformats.org/officeDocument/2006/relationships/hyperlink" Target="http://gkh1.ru/upload/iblock/344/FZ%20N416-FZ_07.12.2011.doc"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onsultant.ru/document/cons_doc_LAW_427307/2c89fbd61239ac65f3203353df59d3c653c9a2f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erickgl.ru/&#1048;&#1085;&#1092;&#1086;&#1088;&#1084;&#1072;&#1094;&#1080;&#1103;/&#1058;&#1072;&#1088;&#1080;&#1092;&#1099;%20&#1080;%20&#1053;&#1086;&#1088;&#1084;&#1072;&#1090;&#1080;&#1074;&#1099;%2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erickgl.ru/&#1048;&#1085;&#1092;&#1086;&#1088;&#1084;&#1072;&#1094;&#1080;&#1103;/&#1058;&#1072;&#1088;&#1080;&#1092;&#109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consultant.ru/document/cons_doc_LAW_427307/2c89fbd61239ac65f3203353df59d3c653c9a2f8/"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1000"/>
          </a:blip>
          <a:srcRect/>
          <a:stretch>
            <a:fillRect l="-13000" r="-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 y="-381000"/>
            <a:ext cx="9448800" cy="4724400"/>
          </a:xfrm>
        </p:spPr>
        <p:txBody>
          <a:bodyPr/>
          <a:lstStyle/>
          <a:p>
            <a:pPr algn="ctr" fontAlgn="auto">
              <a:spcAft>
                <a:spcPts val="0"/>
              </a:spcAft>
              <a:defRPr/>
            </a:pPr>
            <a:r>
              <a:rPr lang="ru-RU" dirty="0" smtClean="0">
                <a:solidFill>
                  <a:srgbClr val="FF0000"/>
                </a:solidFill>
              </a:rPr>
              <a:t/>
            </a:r>
            <a:br>
              <a:rPr lang="ru-RU" dirty="0" smtClean="0">
                <a:solidFill>
                  <a:srgbClr val="FF0000"/>
                </a:solidFill>
              </a:rPr>
            </a:br>
            <a:r>
              <a:rPr lang="ru-RU" dirty="0" smtClean="0">
                <a:solidFill>
                  <a:srgbClr val="FF0000"/>
                </a:solidFill>
              </a:rPr>
              <a:t/>
            </a:r>
            <a:br>
              <a:rPr lang="ru-RU" dirty="0" smtClean="0">
                <a:solidFill>
                  <a:srgbClr val="FF0000"/>
                </a:solidFill>
              </a:rPr>
            </a:br>
            <a:r>
              <a:rPr lang="ru-RU" sz="4000" dirty="0" smtClean="0">
                <a:solidFill>
                  <a:schemeClr val="bg1"/>
                </a:solidFill>
                <a:latin typeface="Times New Roman" pitchFamily="18" charset="0"/>
                <a:cs typeface="Times New Roman" pitchFamily="18" charset="0"/>
              </a:rPr>
              <a:t>Платежный документ за ЖКУ </a:t>
            </a:r>
            <a:br>
              <a:rPr lang="ru-RU" sz="4000" dirty="0" smtClean="0">
                <a:solidFill>
                  <a:schemeClr val="bg1"/>
                </a:solidFill>
                <a:latin typeface="Times New Roman" pitchFamily="18" charset="0"/>
                <a:cs typeface="Times New Roman" pitchFamily="18" charset="0"/>
              </a:rPr>
            </a:br>
            <a:r>
              <a:rPr lang="ru-RU" sz="4000" dirty="0" smtClean="0">
                <a:solidFill>
                  <a:schemeClr val="bg1"/>
                </a:solidFill>
                <a:latin typeface="Times New Roman" pitchFamily="18" charset="0"/>
                <a:cs typeface="Times New Roman" pitchFamily="18" charset="0"/>
              </a:rPr>
              <a:t>«Единого </a:t>
            </a:r>
            <a:r>
              <a:rPr lang="ru-RU" sz="4000" dirty="0" err="1" smtClean="0">
                <a:solidFill>
                  <a:schemeClr val="bg1"/>
                </a:solidFill>
                <a:latin typeface="Times New Roman" pitchFamily="18" charset="0"/>
                <a:cs typeface="Times New Roman" pitchFamily="18" charset="0"/>
              </a:rPr>
              <a:t>расчётно</a:t>
            </a:r>
            <a:r>
              <a:rPr lang="ru-RU" sz="4000" dirty="0" smtClean="0">
                <a:solidFill>
                  <a:schemeClr val="bg1"/>
                </a:solidFill>
                <a:latin typeface="Times New Roman" pitchFamily="18" charset="0"/>
                <a:cs typeface="Times New Roman" pitchFamily="18" charset="0"/>
              </a:rPr>
              <a:t> –информационного центра» </a:t>
            </a:r>
            <a:br>
              <a:rPr lang="ru-RU" sz="4000" dirty="0" smtClean="0">
                <a:solidFill>
                  <a:schemeClr val="bg1"/>
                </a:solidFill>
                <a:latin typeface="Times New Roman" pitchFamily="18" charset="0"/>
                <a:cs typeface="Times New Roman" pitchFamily="18" charset="0"/>
              </a:rPr>
            </a:br>
            <a:r>
              <a:rPr lang="ru-RU" sz="3100" dirty="0" smtClean="0">
                <a:solidFill>
                  <a:schemeClr val="bg1"/>
                </a:solidFill>
                <a:latin typeface="Times New Roman" pitchFamily="18" charset="0"/>
                <a:cs typeface="Times New Roman" pitchFamily="18" charset="0"/>
              </a:rPr>
              <a:t>г</a:t>
            </a:r>
            <a:r>
              <a:rPr lang="ru-RU" sz="4000" dirty="0" smtClean="0">
                <a:solidFill>
                  <a:schemeClr val="bg1"/>
                </a:solidFill>
                <a:latin typeface="Times New Roman" pitchFamily="18" charset="0"/>
                <a:cs typeface="Times New Roman" pitchFamily="18" charset="0"/>
              </a:rPr>
              <a:t>. Когалыма</a:t>
            </a:r>
          </a:p>
        </p:txBody>
      </p:sp>
      <p:pic>
        <p:nvPicPr>
          <p:cNvPr id="3" name="Picture 3"/>
          <p:cNvPicPr>
            <a:picLocks noChangeAspect="1" noChangeArrowheads="1"/>
          </p:cNvPicPr>
          <p:nvPr/>
        </p:nvPicPr>
        <p:blipFill>
          <a:blip r:embed="rId3" cstate="print"/>
          <a:srcRect/>
          <a:stretch>
            <a:fillRect/>
          </a:stretch>
        </p:blipFill>
        <p:spPr bwMode="auto">
          <a:xfrm>
            <a:off x="-1" y="1"/>
            <a:ext cx="9144001" cy="457200"/>
          </a:xfrm>
          <a:prstGeom prst="rect">
            <a:avLst/>
          </a:prstGeom>
          <a:noFill/>
          <a:ln w="9525">
            <a:noFill/>
            <a:miter lim="800000"/>
            <a:headEnd/>
            <a:tailEnd/>
          </a:ln>
          <a:effectLst/>
        </p:spPr>
      </p:pic>
    </p:spTree>
  </p:cSld>
  <p:clrMapOvr>
    <a:masterClrMapping/>
  </p:clrMapOvr>
  <p:transition spd="slow" advTm="10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jpg"/>
          <p:cNvPicPr>
            <a:picLocks noChangeAspect="1"/>
          </p:cNvPicPr>
          <p:nvPr/>
        </p:nvPicPr>
        <p:blipFill>
          <a:blip r:embed="rId2"/>
          <a:stretch>
            <a:fillRect/>
          </a:stretch>
        </p:blipFill>
        <p:spPr>
          <a:xfrm>
            <a:off x="214281" y="785794"/>
            <a:ext cx="8580017" cy="4714908"/>
          </a:xfrm>
          <a:prstGeom prst="rect">
            <a:avLst/>
          </a:prstGeom>
        </p:spPr>
      </p:pic>
      <p:sp>
        <p:nvSpPr>
          <p:cNvPr id="6" name="Скругленный прямоугольник 5"/>
          <p:cNvSpPr/>
          <p:nvPr/>
        </p:nvSpPr>
        <p:spPr>
          <a:xfrm>
            <a:off x="214282" y="714356"/>
            <a:ext cx="1285884" cy="4786346"/>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28600"/>
            <a:ext cx="7467600" cy="1066800"/>
          </a:xfrm>
        </p:spPr>
        <p:txBody>
          <a:bodyPr>
            <a:noAutofit/>
          </a:bodyPr>
          <a:lstStyle/>
          <a:p>
            <a:pPr algn="ctr" fontAlgn="auto">
              <a:spcAft>
                <a:spcPts val="0"/>
              </a:spcAft>
              <a:defRPr/>
            </a:pPr>
            <a:r>
              <a:rPr lang="ru-RU" sz="3200" dirty="0" smtClean="0">
                <a:latin typeface="Times New Roman" pitchFamily="18" charset="0"/>
                <a:cs typeface="Times New Roman" pitchFamily="18" charset="0"/>
              </a:rPr>
              <a:t>В блоке № 10 размещена</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структура платы за ЖКУ</a:t>
            </a:r>
            <a:endParaRPr lang="ru-RU" sz="3200" dirty="0">
              <a:latin typeface="Times New Roman" pitchFamily="18" charset="0"/>
              <a:cs typeface="Times New Roman" pitchFamily="18" charset="0"/>
            </a:endParaRPr>
          </a:p>
        </p:txBody>
      </p:sp>
      <p:sp>
        <p:nvSpPr>
          <p:cNvPr id="5" name="Содержимое 4"/>
          <p:cNvSpPr>
            <a:spLocks noGrp="1"/>
          </p:cNvSpPr>
          <p:nvPr>
            <p:ph sz="quarter" idx="1"/>
          </p:nvPr>
        </p:nvSpPr>
        <p:spPr>
          <a:xfrm>
            <a:off x="228600" y="1600200"/>
            <a:ext cx="8610600" cy="5257800"/>
          </a:xfrm>
        </p:spPr>
        <p:txBody>
          <a:bodyPr>
            <a:normAutofit lnSpcReduction="10000"/>
          </a:bodyPr>
          <a:lstStyle/>
          <a:p>
            <a:pPr algn="just">
              <a:lnSpc>
                <a:spcPct val="150000"/>
              </a:lnSpc>
              <a:buNone/>
            </a:pPr>
            <a:r>
              <a:rPr lang="ru-RU" sz="1200" dirty="0" smtClean="0"/>
              <a:t>	</a:t>
            </a:r>
            <a:r>
              <a:rPr lang="ru-RU" sz="1400" dirty="0" smtClean="0">
                <a:latin typeface="Times New Roman" pitchFamily="18" charset="0"/>
                <a:cs typeface="Times New Roman" pitchFamily="18" charset="0"/>
              </a:rPr>
              <a:t>      Согласно ст. 154 Жилищного Кодекса РФ от 29.12.2004 г. № 188-ФЗ (ред. от 21.11.2022 г.) структура платы за жилое помещение и коммунальные услуги .</a:t>
            </a:r>
          </a:p>
          <a:p>
            <a:pPr algn="just">
              <a:lnSpc>
                <a:spcPct val="150000"/>
              </a:lnSpc>
              <a:buNone/>
            </a:pPr>
            <a:r>
              <a:rPr lang="ru-RU" sz="1400" dirty="0" smtClean="0">
                <a:latin typeface="Times New Roman" pitchFamily="18" charset="0"/>
                <a:cs typeface="Times New Roman" pitchFamily="18" charset="0"/>
              </a:rPr>
              <a:t>              </a:t>
            </a:r>
            <a:r>
              <a:rPr lang="ru-RU" sz="1400" dirty="0" smtClean="0"/>
              <a:t>Плата за жилое помещение и коммунальные услуги </a:t>
            </a:r>
            <a:r>
              <a:rPr lang="ru-RU" sz="1400" b="1" dirty="0" smtClean="0"/>
              <a:t>для собственника помещения</a:t>
            </a:r>
            <a:r>
              <a:rPr lang="ru-RU" sz="1400" dirty="0" smtClean="0"/>
              <a:t> в многоквартирном доме включает в себя:</a:t>
            </a:r>
          </a:p>
          <a:p>
            <a:pPr algn="just">
              <a:lnSpc>
                <a:spcPct val="150000"/>
              </a:lnSpc>
              <a:buNone/>
            </a:pPr>
            <a:r>
              <a:rPr lang="ru-RU" sz="1400" dirty="0" smtClean="0"/>
              <a:t>      1) </a:t>
            </a:r>
            <a:r>
              <a:rPr lang="ru-RU" sz="1400" dirty="0" smtClean="0">
                <a:hlinkClick r:id="rId2"/>
              </a:rPr>
              <a:t>плату</a:t>
            </a:r>
            <a:r>
              <a:rPr lang="ru-RU" sz="1400" dirty="0" smtClean="0"/>
              <a:t> за содержание жилого помещения, включающую в себя плату за услуги, работы по управлению многоквартирным домом, за содержание и текущий ремонт общего имущества в многоквартирном доме, за коммунальные ресурсы, потребляемые при использовании и содержании общего имущества в многоквартирном доме; (в ред. Федеральных законов от 29.06.2015 </a:t>
            </a:r>
            <a:r>
              <a:rPr lang="ru-RU" sz="1400" dirty="0" smtClean="0">
                <a:hlinkClick r:id="rId3"/>
              </a:rPr>
              <a:t>N 176-ФЗ</a:t>
            </a:r>
            <a:r>
              <a:rPr lang="ru-RU" sz="1400" dirty="0" smtClean="0"/>
              <a:t>, от 03.07.2016 </a:t>
            </a:r>
            <a:r>
              <a:rPr lang="ru-RU" sz="1400" dirty="0" smtClean="0">
                <a:hlinkClick r:id="rId4"/>
              </a:rPr>
              <a:t>N 267-ФЗ</a:t>
            </a:r>
            <a:r>
              <a:rPr lang="ru-RU" sz="1400" dirty="0" smtClean="0"/>
              <a:t>, от 29.07.2017 </a:t>
            </a:r>
            <a:r>
              <a:rPr lang="ru-RU" sz="1400" dirty="0" smtClean="0">
                <a:hlinkClick r:id="rId5"/>
              </a:rPr>
              <a:t>N 258-ФЗ</a:t>
            </a:r>
            <a:r>
              <a:rPr lang="ru-RU" sz="1400" dirty="0" smtClean="0"/>
              <a:t>)</a:t>
            </a:r>
          </a:p>
          <a:p>
            <a:pPr>
              <a:lnSpc>
                <a:spcPct val="150000"/>
              </a:lnSpc>
              <a:buNone/>
            </a:pPr>
            <a:r>
              <a:rPr lang="ru-RU" sz="1400" dirty="0" smtClean="0"/>
              <a:t>      2) взнос на капитальный ремонт;</a:t>
            </a:r>
          </a:p>
          <a:p>
            <a:pPr>
              <a:lnSpc>
                <a:spcPct val="150000"/>
              </a:lnSpc>
              <a:buNone/>
            </a:pPr>
            <a:r>
              <a:rPr lang="ru-RU" sz="1400" dirty="0" smtClean="0"/>
              <a:t>      3) плату за коммунальные услуги.(часть 2 в ред. Федерального </a:t>
            </a:r>
            <a:r>
              <a:rPr lang="ru-RU" sz="1400" dirty="0" smtClean="0">
                <a:hlinkClick r:id="rId6"/>
              </a:rPr>
              <a:t>закона</a:t>
            </a:r>
            <a:r>
              <a:rPr lang="ru-RU" sz="1400" dirty="0" smtClean="0"/>
              <a:t> от </a:t>
            </a:r>
            <a:r>
              <a:rPr lang="en-US" sz="1400" dirty="0" smtClean="0"/>
              <a:t>21.07.2014 N 263-</a:t>
            </a:r>
            <a:r>
              <a:rPr lang="ru-RU" sz="1400" dirty="0" smtClean="0"/>
              <a:t>ФЗ)</a:t>
            </a:r>
          </a:p>
          <a:p>
            <a:pPr>
              <a:lnSpc>
                <a:spcPct val="150000"/>
              </a:lnSpc>
              <a:buNone/>
            </a:pPr>
            <a:endParaRPr lang="ru-RU" sz="1400" dirty="0" smtClean="0"/>
          </a:p>
          <a:p>
            <a:pPr>
              <a:lnSpc>
                <a:spcPct val="150000"/>
              </a:lnSpc>
              <a:buNone/>
            </a:pPr>
            <a:endParaRPr lang="ru-RU" sz="1400" dirty="0" smtClean="0"/>
          </a:p>
          <a:p>
            <a:pPr>
              <a:buNone/>
            </a:pPr>
            <a:endParaRPr lang="ru-RU" sz="1400" dirty="0" smtClean="0"/>
          </a:p>
          <a:p>
            <a:pPr marL="0" indent="0" algn="just" fontAlgn="auto">
              <a:lnSpc>
                <a:spcPct val="150000"/>
              </a:lnSpc>
              <a:spcBef>
                <a:spcPts val="0"/>
              </a:spcBef>
              <a:spcAft>
                <a:spcPts val="0"/>
              </a:spcAft>
              <a:buFont typeface="Wingdings 2" pitchFamily="18" charset="2"/>
              <a:buNone/>
              <a:defRPr/>
            </a:pPr>
            <a:endParaRPr lang="ru-RU" sz="1200" dirty="0" smtClean="0">
              <a:latin typeface="Times New Roman" pitchFamily="18" charset="0"/>
              <a:cs typeface="Times New Roman" pitchFamily="18" charset="0"/>
            </a:endParaRPr>
          </a:p>
          <a:p>
            <a:pPr marL="0" indent="0" algn="just" fontAlgn="auto">
              <a:lnSpc>
                <a:spcPct val="150000"/>
              </a:lnSpc>
              <a:spcBef>
                <a:spcPts val="0"/>
              </a:spcBef>
              <a:spcAft>
                <a:spcPts val="0"/>
              </a:spcAft>
              <a:buFont typeface="Wingdings 2" pitchFamily="18" charset="2"/>
              <a:buNone/>
              <a:defRPr/>
            </a:pPr>
            <a:r>
              <a:rPr lang="ru-RU" sz="1200" dirty="0" smtClean="0">
                <a:latin typeface="Times New Roman" pitchFamily="18" charset="0"/>
                <a:cs typeface="Times New Roman" pitchFamily="18" charset="0"/>
              </a:rPr>
              <a:t>	</a:t>
            </a:r>
          </a:p>
          <a:p>
            <a:pPr marL="274320" indent="-274320" fontAlgn="auto">
              <a:spcAft>
                <a:spcPts val="0"/>
              </a:spcAft>
              <a:buFont typeface="Wingdings 2" pitchFamily="18" charset="2"/>
              <a:buNone/>
              <a:defRPr/>
            </a:pPr>
            <a:endParaRPr lang="ru-RU" dirty="0"/>
          </a:p>
        </p:txBody>
      </p:sp>
    </p:spTree>
  </p:cSld>
  <p:clrMapOvr>
    <a:masterClrMapping/>
  </p:clrMapOvr>
  <p:transition spd="med"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04800"/>
            <a:ext cx="8305800" cy="6169152"/>
          </a:xfrm>
        </p:spPr>
        <p:txBody>
          <a:bodyPr/>
          <a:lstStyle/>
          <a:p>
            <a:pPr algn="just">
              <a:lnSpc>
                <a:spcPct val="150000"/>
              </a:lnSpc>
              <a:buNone/>
            </a:pPr>
            <a:r>
              <a:rPr lang="ru-RU" sz="1400" dirty="0" smtClean="0">
                <a:latin typeface="Times New Roman" pitchFamily="18" charset="0"/>
                <a:cs typeface="Times New Roman" pitchFamily="18" charset="0"/>
              </a:rPr>
              <a:t>             Плата за жилое помещение и коммунальные услуги </a:t>
            </a:r>
            <a:r>
              <a:rPr lang="ru-RU" sz="1400" b="1" dirty="0" smtClean="0">
                <a:latin typeface="Times New Roman" pitchFamily="18" charset="0"/>
                <a:cs typeface="Times New Roman" pitchFamily="18" charset="0"/>
              </a:rPr>
              <a:t>для нанимателя жилого помещения</a:t>
            </a:r>
            <a:r>
              <a:rPr lang="ru-RU" sz="1400" dirty="0" smtClean="0">
                <a:latin typeface="Times New Roman" pitchFamily="18" charset="0"/>
                <a:cs typeface="Times New Roman" pitchFamily="18" charset="0"/>
              </a:rPr>
              <a:t>, занимаемого по договору социального найма или договору найма жилого помещения государственного или муниципального жилищного фонда, включает в себя:</a:t>
            </a:r>
          </a:p>
          <a:p>
            <a:pPr algn="just">
              <a:lnSpc>
                <a:spcPct val="150000"/>
              </a:lnSpc>
              <a:buNone/>
            </a:pPr>
            <a:r>
              <a:rPr lang="ru-RU" sz="1400" dirty="0" smtClean="0">
                <a:latin typeface="Times New Roman" pitchFamily="18" charset="0"/>
                <a:cs typeface="Times New Roman" pitchFamily="18" charset="0"/>
              </a:rPr>
              <a:t>      1) плату за пользование жилым помещением (плата за наем);</a:t>
            </a:r>
          </a:p>
          <a:p>
            <a:pPr algn="just">
              <a:lnSpc>
                <a:spcPct val="150000"/>
              </a:lnSpc>
              <a:buNone/>
            </a:pPr>
            <a:r>
              <a:rPr lang="ru-RU" sz="1400" dirty="0" smtClean="0">
                <a:latin typeface="Times New Roman" pitchFamily="18" charset="0"/>
                <a:cs typeface="Times New Roman" pitchFamily="18" charset="0"/>
              </a:rPr>
              <a:t>     2) </a:t>
            </a:r>
            <a:r>
              <a:rPr lang="ru-RU" sz="1400" dirty="0" smtClean="0">
                <a:latin typeface="Times New Roman" pitchFamily="18" charset="0"/>
                <a:cs typeface="Times New Roman" pitchFamily="18" charset="0"/>
                <a:hlinkClick r:id="rId2"/>
              </a:rPr>
              <a:t>плату</a:t>
            </a:r>
            <a:r>
              <a:rPr lang="ru-RU" sz="1400" dirty="0" smtClean="0">
                <a:latin typeface="Times New Roman" pitchFamily="18" charset="0"/>
                <a:cs typeface="Times New Roman" pitchFamily="18" charset="0"/>
              </a:rPr>
              <a:t> за содержание жилого помещения, включающую в себя плату за услуги, работы по управлению многоквартирным домом, за содержание и текущий ремонт общего имущества в многоквартирном доме, а также за холодную воду, горячую воду, электрическую энергию, потребляемые при использовании и содержании общего имущества в многоквартирном доме, за отведение сточных вод в целях содержания общего имущества в многоквартирном доме (далее также - коммунальные ресурсы, потребляемые при использовании и содержании общего имущества в многоквартирном доме). Капитальный ремонт общего имущества в многоквартирном доме проводится за счет собственника жилищного фонда; п. 2 в ред. Федерального </a:t>
            </a:r>
            <a:r>
              <a:rPr lang="ru-RU" sz="1400" dirty="0" smtClean="0">
                <a:latin typeface="Times New Roman" pitchFamily="18" charset="0"/>
                <a:cs typeface="Times New Roman" pitchFamily="18" charset="0"/>
                <a:hlinkClick r:id="rId3"/>
              </a:rPr>
              <a:t>закона</a:t>
            </a:r>
            <a:r>
              <a:rPr lang="ru-RU" sz="1400" dirty="0" smtClean="0">
                <a:latin typeface="Times New Roman" pitchFamily="18" charset="0"/>
                <a:cs typeface="Times New Roman" pitchFamily="18" charset="0"/>
              </a:rPr>
              <a:t> от 29.07.2017 N 258-ФЗ)</a:t>
            </a:r>
          </a:p>
          <a:p>
            <a:pPr algn="just">
              <a:lnSpc>
                <a:spcPct val="150000"/>
              </a:lnSpc>
              <a:buNone/>
            </a:pPr>
            <a:r>
              <a:rPr lang="ru-RU" sz="1400" dirty="0" smtClean="0">
                <a:latin typeface="Times New Roman" pitchFamily="18" charset="0"/>
                <a:cs typeface="Times New Roman" pitchFamily="18" charset="0"/>
              </a:rPr>
              <a:t>      3) плату за коммунальные услуги.</a:t>
            </a:r>
          </a:p>
          <a:p>
            <a:pPr>
              <a:buNone/>
            </a:pP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467600" cy="655638"/>
          </a:xfrm>
        </p:spPr>
        <p:txBody>
          <a:bodyPr/>
          <a:lstStyle/>
          <a:p>
            <a:pPr algn="ctr" fontAlgn="auto">
              <a:spcAft>
                <a:spcPts val="0"/>
              </a:spcAft>
              <a:defRPr/>
            </a:pPr>
            <a:r>
              <a:rPr lang="ru-RU" sz="2800" dirty="0" smtClean="0">
                <a:latin typeface="+mn-lt"/>
              </a:rPr>
              <a:t>Коммунальные услуги</a:t>
            </a:r>
            <a:endParaRPr lang="ru-RU" sz="2800" dirty="0">
              <a:latin typeface="+mn-lt"/>
            </a:endParaRPr>
          </a:p>
        </p:txBody>
      </p:sp>
      <p:sp>
        <p:nvSpPr>
          <p:cNvPr id="14339" name="Содержимое 2"/>
          <p:cNvSpPr>
            <a:spLocks noGrp="1"/>
          </p:cNvSpPr>
          <p:nvPr>
            <p:ph sz="quarter" idx="1"/>
          </p:nvPr>
        </p:nvSpPr>
        <p:spPr>
          <a:xfrm>
            <a:off x="304800" y="990600"/>
            <a:ext cx="8458200" cy="5867400"/>
          </a:xfrm>
        </p:spPr>
        <p:txBody>
          <a:bodyPr/>
          <a:lstStyle/>
          <a:p>
            <a:pPr marL="0" indent="176213" algn="just">
              <a:lnSpc>
                <a:spcPct val="150000"/>
              </a:lnSpc>
              <a:spcBef>
                <a:spcPct val="0"/>
              </a:spcBef>
              <a:buFont typeface="Wingdings 2" pitchFamily="18" charset="2"/>
              <a:buNone/>
            </a:pPr>
            <a:r>
              <a:rPr lang="ru-RU" sz="1400" dirty="0" smtClean="0">
                <a:latin typeface="Times New Roman" pitchFamily="18" charset="0"/>
                <a:cs typeface="Times New Roman" pitchFamily="18" charset="0"/>
              </a:rPr>
              <a:t>   Структура платежа за коммунальные услуги согласно ст. 154 «Жилищного кодекса РФ» от 29.12.2004 г. № 188-ФЗ включает в себя плату:</a:t>
            </a:r>
          </a:p>
          <a:p>
            <a:pPr marL="355600" lvl="1" indent="0" algn="just">
              <a:lnSpc>
                <a:spcPct val="150000"/>
              </a:lnSpc>
              <a:spcBef>
                <a:spcPct val="0"/>
              </a:spcBef>
              <a:buFont typeface="Wingdings 2" pitchFamily="18" charset="2"/>
              <a:buBlip>
                <a:blip r:embed="rId2"/>
              </a:buBlip>
            </a:pPr>
            <a:r>
              <a:rPr lang="ru-RU" sz="1400" dirty="0" smtClean="0">
                <a:latin typeface="Times New Roman" pitchFamily="18" charset="0"/>
                <a:cs typeface="Times New Roman" pitchFamily="18" charset="0"/>
              </a:rPr>
              <a:t> за холодную воду;</a:t>
            </a:r>
          </a:p>
          <a:p>
            <a:pPr marL="355600" lvl="1" indent="0" algn="just">
              <a:lnSpc>
                <a:spcPct val="150000"/>
              </a:lnSpc>
              <a:spcBef>
                <a:spcPct val="0"/>
              </a:spcBef>
              <a:buFont typeface="Wingdings 2" pitchFamily="18" charset="2"/>
              <a:buBlip>
                <a:blip r:embed="rId2"/>
              </a:buBlip>
            </a:pPr>
            <a:r>
              <a:rPr lang="ru-RU" sz="1400" dirty="0" smtClean="0">
                <a:latin typeface="Times New Roman" pitchFamily="18" charset="0"/>
                <a:cs typeface="Times New Roman" pitchFamily="18" charset="0"/>
              </a:rPr>
              <a:t> за горячую воду;</a:t>
            </a:r>
          </a:p>
          <a:p>
            <a:pPr marL="355600" lvl="1" indent="0" algn="just">
              <a:lnSpc>
                <a:spcPct val="150000"/>
              </a:lnSpc>
              <a:spcBef>
                <a:spcPct val="0"/>
              </a:spcBef>
              <a:buFont typeface="Wingdings 2" pitchFamily="18" charset="2"/>
              <a:buBlip>
                <a:blip r:embed="rId2"/>
              </a:buBlip>
            </a:pPr>
            <a:r>
              <a:rPr lang="ru-RU" sz="1400" dirty="0" smtClean="0">
                <a:latin typeface="Times New Roman" pitchFamily="18" charset="0"/>
                <a:cs typeface="Times New Roman" pitchFamily="18" charset="0"/>
              </a:rPr>
              <a:t> за канализацию;</a:t>
            </a:r>
          </a:p>
          <a:p>
            <a:pPr marL="355600" lvl="1" indent="0" algn="just">
              <a:lnSpc>
                <a:spcPct val="150000"/>
              </a:lnSpc>
              <a:spcBef>
                <a:spcPct val="0"/>
              </a:spcBef>
              <a:buFont typeface="Wingdings 2" pitchFamily="18" charset="2"/>
              <a:buBlip>
                <a:blip r:embed="rId2"/>
              </a:buBlip>
            </a:pPr>
            <a:r>
              <a:rPr lang="ru-RU" sz="1400" dirty="0" smtClean="0">
                <a:latin typeface="Times New Roman" pitchFamily="18" charset="0"/>
                <a:cs typeface="Times New Roman" pitchFamily="18" charset="0"/>
              </a:rPr>
              <a:t> за отопление.</a:t>
            </a:r>
          </a:p>
          <a:p>
            <a:pPr marL="0" indent="176213" algn="just">
              <a:lnSpc>
                <a:spcPct val="150000"/>
              </a:lnSpc>
              <a:spcBef>
                <a:spcPct val="0"/>
              </a:spcBef>
              <a:buFont typeface="Wingdings 2" pitchFamily="18" charset="2"/>
              <a:buNone/>
            </a:pPr>
            <a:r>
              <a:rPr lang="ru-RU" sz="1400" dirty="0" smtClean="0">
                <a:latin typeface="Times New Roman" pitchFamily="18" charset="0"/>
                <a:cs typeface="Times New Roman" pitchFamily="18" charset="0"/>
              </a:rPr>
              <a:t>   Услуги, связанные с предоставлением холодной и горячей воды, регулируются в соответствии с постановлением Правительства РФ «О предоставлении коммунальных услуг собственникам и пользователям помещений в многоквартирных домах и жилых домов» от </a:t>
            </a:r>
            <a:r>
              <a:rPr lang="ru-RU" sz="1400" u="sng" dirty="0" smtClean="0">
                <a:latin typeface="Times New Roman" pitchFamily="18" charset="0"/>
                <a:cs typeface="Times New Roman" pitchFamily="18" charset="0"/>
                <a:hlinkClick r:id="rId3" tooltip="Открыть документ"/>
              </a:rPr>
              <a:t>06.05.2011г. № 354</a:t>
            </a:r>
            <a:r>
              <a:rPr lang="ru-RU" sz="1400" dirty="0" smtClean="0">
                <a:latin typeface="Times New Roman" pitchFamily="18" charset="0"/>
                <a:cs typeface="Times New Roman" pitchFamily="18" charset="0"/>
              </a:rPr>
              <a:t>, а также Федерального закона РФ «О водоснабжении и водоотведении» от </a:t>
            </a:r>
            <a:r>
              <a:rPr lang="ru-RU" sz="1400" u="sng" dirty="0" smtClean="0">
                <a:latin typeface="Times New Roman" pitchFamily="18" charset="0"/>
                <a:cs typeface="Times New Roman" pitchFamily="18" charset="0"/>
                <a:hlinkClick r:id="rId4" tooltip="Открыть документ"/>
              </a:rPr>
              <a:t>07.12.2011г. № 416-ФЗ</a:t>
            </a:r>
            <a:r>
              <a:rPr lang="ru-RU" sz="1400" dirty="0" smtClean="0">
                <a:latin typeface="Times New Roman" pitchFamily="18" charset="0"/>
                <a:cs typeface="Times New Roman" pitchFamily="18" charset="0"/>
              </a:rPr>
              <a:t> (за исключением горячего водоснабжения, осуществляемого с использованием открытых систем теплоснабжения (горячего водоснабжения), которые регулируются Федеральным законом от </a:t>
            </a:r>
            <a:r>
              <a:rPr lang="ru-RU" sz="1400" u="sng" dirty="0" smtClean="0">
                <a:latin typeface="Times New Roman" pitchFamily="18" charset="0"/>
                <a:cs typeface="Times New Roman" pitchFamily="18" charset="0"/>
                <a:hlinkClick r:id="rId5" tooltip="Открыть документ"/>
              </a:rPr>
              <a:t>27.07.2010 г. № 190-ФЗ</a:t>
            </a:r>
            <a:r>
              <a:rPr lang="ru-RU" sz="1400" dirty="0" smtClean="0">
                <a:latin typeface="Times New Roman" pitchFamily="18" charset="0"/>
                <a:cs typeface="Times New Roman" pitchFamily="18" charset="0"/>
              </a:rPr>
              <a:t> «О теплоснабжении», за исключением отношений, связанных с обеспечением качества и безопасности горячей воды). </a:t>
            </a:r>
          </a:p>
          <a:p>
            <a:pPr marL="0" indent="176213" algn="just">
              <a:lnSpc>
                <a:spcPct val="150000"/>
              </a:lnSpc>
              <a:spcBef>
                <a:spcPct val="0"/>
              </a:spcBef>
              <a:buFont typeface="Wingdings 2" pitchFamily="18" charset="2"/>
              <a:buNone/>
            </a:pPr>
            <a:r>
              <a:rPr lang="ru-RU" sz="1400" dirty="0" smtClean="0">
                <a:latin typeface="Times New Roman" pitchFamily="18" charset="0"/>
                <a:cs typeface="Times New Roman" pitchFamily="18" charset="0"/>
              </a:rPr>
              <a:t>   Отопление (далее – теплоснабжение) регулируется в соответствии с постановлением Правительства РФ «О предоставлении коммунальных услуг собственникам и пользователям помещений в многоквартирных домах и жилых домов» от </a:t>
            </a:r>
            <a:r>
              <a:rPr lang="ru-RU" sz="1400" u="sng" dirty="0" smtClean="0">
                <a:latin typeface="Times New Roman" pitchFamily="18" charset="0"/>
                <a:cs typeface="Times New Roman" pitchFamily="18" charset="0"/>
                <a:hlinkClick r:id="rId3" tooltip="Открыть документ"/>
              </a:rPr>
              <a:t>06.05.2011 г. № 354</a:t>
            </a:r>
            <a:r>
              <a:rPr lang="ru-RU" sz="1400" dirty="0" smtClean="0">
                <a:latin typeface="Times New Roman" pitchFamily="18" charset="0"/>
                <a:cs typeface="Times New Roman" pitchFamily="18" charset="0"/>
              </a:rPr>
              <a:t>, а также Федерального закона РФ «О теплоснабжении» от </a:t>
            </a:r>
            <a:r>
              <a:rPr lang="ru-RU" sz="1400" u="sng" dirty="0" smtClean="0">
                <a:latin typeface="Times New Roman" pitchFamily="18" charset="0"/>
                <a:cs typeface="Times New Roman" pitchFamily="18" charset="0"/>
                <a:hlinkClick r:id="rId5" tooltip="Открыть документ"/>
              </a:rPr>
              <a:t>27.07.2010 г. № 190-ФЗ</a:t>
            </a:r>
            <a:r>
              <a:rPr lang="ru-RU" sz="1400" dirty="0" smtClean="0">
                <a:latin typeface="Times New Roman" pitchFamily="18" charset="0"/>
                <a:cs typeface="Times New Roman" pitchFamily="18" charset="0"/>
              </a:rPr>
              <a:t>.</a:t>
            </a:r>
          </a:p>
          <a:p>
            <a:pPr marL="0" indent="176213">
              <a:lnSpc>
                <a:spcPct val="150000"/>
              </a:lnSpc>
              <a:spcBef>
                <a:spcPct val="0"/>
              </a:spcBef>
              <a:buFont typeface="Wingdings 2" pitchFamily="18" charset="2"/>
              <a:buNone/>
            </a:pPr>
            <a:r>
              <a:rPr lang="ru-RU" sz="1200" dirty="0" smtClean="0"/>
              <a:t>	</a:t>
            </a:r>
            <a:endParaRPr lang="ru-RU" dirty="0" smtClean="0"/>
          </a:p>
        </p:txBody>
      </p:sp>
    </p:spTree>
  </p:cSld>
  <p:clrMapOvr>
    <a:masterClrMapping/>
  </p:clrMapOvr>
  <p:transition spd="med"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7467600" cy="503238"/>
          </a:xfrm>
        </p:spPr>
        <p:txBody>
          <a:bodyPr>
            <a:normAutofit fontScale="90000"/>
          </a:bodyPr>
          <a:lstStyle/>
          <a:p>
            <a:pPr algn="ctr" fontAlgn="auto">
              <a:spcAft>
                <a:spcPts val="0"/>
              </a:spcAft>
              <a:defRPr/>
            </a:pPr>
            <a:r>
              <a:rPr lang="ru-RU" sz="2800" dirty="0" smtClean="0">
                <a:latin typeface="+mn-lt"/>
              </a:rPr>
              <a:t>Коммунальный ресурс</a:t>
            </a:r>
            <a:endParaRPr lang="ru-RU" sz="2800" dirty="0">
              <a:latin typeface="+mn-lt"/>
            </a:endParaRPr>
          </a:p>
        </p:txBody>
      </p:sp>
      <p:sp>
        <p:nvSpPr>
          <p:cNvPr id="45059" name="Содержимое 2"/>
          <p:cNvSpPr>
            <a:spLocks noGrp="1"/>
          </p:cNvSpPr>
          <p:nvPr>
            <p:ph sz="quarter" idx="1"/>
          </p:nvPr>
        </p:nvSpPr>
        <p:spPr>
          <a:xfrm>
            <a:off x="228600" y="457200"/>
            <a:ext cx="8701118" cy="6400800"/>
          </a:xfrm>
          <a:ln>
            <a:solidFill>
              <a:schemeClr val="tx1"/>
            </a:solidFill>
          </a:ln>
        </p:spPr>
        <p:txBody>
          <a:bodyPr/>
          <a:lstStyle/>
          <a:p>
            <a:pPr marL="0" indent="176213" algn="just">
              <a:lnSpc>
                <a:spcPct val="150000"/>
              </a:lnSpc>
              <a:spcBef>
                <a:spcPct val="0"/>
              </a:spcBef>
              <a:buFont typeface="Wingdings 2" pitchFamily="18" charset="2"/>
              <a:buNone/>
            </a:pPr>
            <a:r>
              <a:rPr lang="ru-RU" sz="1300" dirty="0" smtClean="0">
                <a:latin typeface="Times New Roman" pitchFamily="18" charset="0"/>
                <a:cs typeface="Times New Roman" pitchFamily="18" charset="0"/>
              </a:rPr>
              <a:t>В соответствии со ст.ст. 30, 39, 154 ЖК РФ бремя расходов на содержание общего имущества в многоквартирном доме (далее – МКД), в том числе коммунальные услуги, приходящиеся на общедомовые нужды (далее – ОДН), несут собственники помещений в МКД. Доля таких расходов определяется долей в праве общей собственности на общее имущество в МКД, в котором проживает собственник.      </a:t>
            </a:r>
          </a:p>
          <a:p>
            <a:pPr marL="0" indent="176213" algn="just">
              <a:lnSpc>
                <a:spcPct val="150000"/>
              </a:lnSpc>
              <a:spcBef>
                <a:spcPct val="0"/>
              </a:spcBef>
              <a:buFont typeface="Wingdings 2" pitchFamily="18" charset="2"/>
              <a:buNone/>
            </a:pPr>
            <a:r>
              <a:rPr lang="ru-RU" sz="1300" dirty="0" smtClean="0">
                <a:latin typeface="Times New Roman" pitchFamily="18" charset="0"/>
                <a:cs typeface="Times New Roman" pitchFamily="18" charset="0"/>
              </a:rPr>
              <a:t>Согласно п. 40 ПП РФ № 354 от 06.05.2011 г. потребитель коммунальных услуг в многоквартирном доме вне зависимости от выбранного способа управления МКД в составе платы за коммунальные услуги отдельно вносит плату за коммунальные услуги, предоставленные потребителю в жилом или в нежилом помещении, и плату за коммунальные услуги, потребляемые в процессе </a:t>
            </a:r>
            <a:r>
              <a:rPr lang="ru-RU" sz="1300" dirty="0" smtClean="0">
                <a:solidFill>
                  <a:srgbClr val="00B0F0"/>
                </a:solidFill>
                <a:latin typeface="Times New Roman" pitchFamily="18" charset="0"/>
                <a:cs typeface="Times New Roman" pitchFamily="18" charset="0"/>
              </a:rPr>
              <a:t>использования общего имущества в многоквартирном доме (далее – коммунальные услуги, предоставленные на коммунальный ресурс). В настоящий момент на коммунальный ресурс начисляется по четырем коммунальным услугам: холодная и горячая вода, канализация, электроэнергия.</a:t>
            </a:r>
          </a:p>
          <a:p>
            <a:pPr marL="0" indent="355600" algn="just" fontAlgn="t">
              <a:lnSpc>
                <a:spcPct val="150000"/>
              </a:lnSpc>
              <a:buNone/>
            </a:pPr>
            <a:r>
              <a:rPr lang="ru-RU" sz="1300" dirty="0" smtClean="0">
                <a:latin typeface="Times New Roman" pitchFamily="18" charset="0"/>
                <a:cs typeface="Times New Roman" pitchFamily="18" charset="0"/>
              </a:rPr>
              <a:t>С 01 сентября 2022 г. вступил в силу новый порядок расчета за общедомовое потребление коммунальных ресурсов и порядок расчётов между энергоснабжающей организацией и управляющими компаниями (постановление правительства от 03.02.2022 № 92 «О внесении изменений в некоторые акты Правительства РФ по вопросам предоставления коммунальных услуг и содержания общего имущества в многоквартирном доме»). Новые требования обязывают оплачивать всех потребителей холодную и горячую воду, электроэнергию, отведение сточных вод для содержания общедомовых помещений  (холлов, лестничных маршей, межквартирных коридоров и т.д.).  Теперь порядок расчета коммунальных услуг на содержание общедомового имущества предусмотрен по новым формулам, исходя из конкретных ситуаций:</a:t>
            </a:r>
          </a:p>
          <a:p>
            <a:pPr marL="0" indent="355600" algn="just" fontAlgn="t">
              <a:lnSpc>
                <a:spcPct val="150000"/>
              </a:lnSpc>
              <a:buNone/>
            </a:pPr>
            <a:r>
              <a:rPr lang="ru-RU" sz="1300" dirty="0" smtClean="0">
                <a:latin typeface="Times New Roman" pitchFamily="18" charset="0"/>
                <a:cs typeface="Times New Roman" pitchFamily="18" charset="0"/>
              </a:rPr>
              <a:t>1. В тех домах, где нет возможности установить коллективный прибор учета, расчет -  по нормативу. </a:t>
            </a:r>
          </a:p>
          <a:p>
            <a:pPr marL="0" indent="355600" algn="just" fontAlgn="t">
              <a:lnSpc>
                <a:spcPct val="150000"/>
              </a:lnSpc>
              <a:buNone/>
            </a:pPr>
            <a:endParaRPr lang="ru-RU" sz="1300" dirty="0" smtClean="0">
              <a:latin typeface="Times New Roman" pitchFamily="18" charset="0"/>
              <a:cs typeface="Times New Roman" pitchFamily="18" charset="0"/>
            </a:endParaRPr>
          </a:p>
          <a:p>
            <a:pPr marL="0" indent="355600" algn="just" fontAlgn="t">
              <a:lnSpc>
                <a:spcPct val="150000"/>
              </a:lnSpc>
              <a:buNone/>
            </a:pPr>
            <a:endParaRPr lang="ru-RU" sz="1300" dirty="0" smtClean="0">
              <a:latin typeface="Times New Roman" pitchFamily="18" charset="0"/>
              <a:cs typeface="Times New Roman" pitchFamily="18" charset="0"/>
            </a:endParaRPr>
          </a:p>
          <a:p>
            <a:pPr marL="0" indent="176213" algn="just">
              <a:lnSpc>
                <a:spcPct val="150000"/>
              </a:lnSpc>
              <a:spcBef>
                <a:spcPct val="0"/>
              </a:spcBef>
              <a:buFont typeface="Wingdings 2" pitchFamily="18" charset="2"/>
              <a:buNone/>
            </a:pPr>
            <a:endParaRPr lang="ru-RU" sz="1300" dirty="0" smtClean="0">
              <a:solidFill>
                <a:srgbClr val="00B0F0"/>
              </a:solidFill>
              <a:latin typeface="Times New Roman" pitchFamily="18" charset="0"/>
              <a:cs typeface="Times New Roman" pitchFamily="18" charset="0"/>
            </a:endParaRPr>
          </a:p>
          <a:p>
            <a:pPr marL="0" indent="176213" algn="just">
              <a:lnSpc>
                <a:spcPct val="150000"/>
              </a:lnSpc>
              <a:spcBef>
                <a:spcPct val="0"/>
              </a:spcBef>
              <a:buFont typeface="Wingdings 2" pitchFamily="18" charset="2"/>
              <a:buNone/>
            </a:pPr>
            <a:endParaRPr lang="ru-RU" sz="1300" dirty="0" smtClean="0">
              <a:latin typeface="Times New Roman" pitchFamily="18" charset="0"/>
              <a:cs typeface="Times New Roman" pitchFamily="18" charset="0"/>
            </a:endParaRPr>
          </a:p>
          <a:p>
            <a:pPr marL="0" indent="176213" algn="just">
              <a:lnSpc>
                <a:spcPct val="150000"/>
              </a:lnSpc>
              <a:spcBef>
                <a:spcPct val="0"/>
              </a:spcBef>
              <a:buFont typeface="Wingdings 2" pitchFamily="18" charset="2"/>
              <a:buNone/>
            </a:pPr>
            <a:r>
              <a:rPr lang="ru-RU" sz="1300" dirty="0" smtClean="0">
                <a:latin typeface="Times New Roman" pitchFamily="18" charset="0"/>
                <a:cs typeface="Times New Roman" pitchFamily="18" charset="0"/>
              </a:rPr>
              <a:t>      </a:t>
            </a:r>
          </a:p>
          <a:p>
            <a:pPr marL="0" indent="176213" algn="just">
              <a:buFont typeface="Wingdings 2" pitchFamily="18" charset="2"/>
              <a:buNone/>
            </a:pPr>
            <a:endParaRPr lang="ru-RU" sz="1400" dirty="0" smtClean="0"/>
          </a:p>
        </p:txBody>
      </p:sp>
    </p:spTree>
  </p:cSld>
  <p:clrMapOvr>
    <a:masterClrMapping/>
  </p:clrMapOvr>
  <p:transition spd="med"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0"/>
            <a:ext cx="8429684" cy="6858000"/>
          </a:xfrm>
        </p:spPr>
        <p:txBody>
          <a:bodyPr/>
          <a:lstStyle/>
          <a:p>
            <a:pPr marL="0" indent="355600" algn="just" fontAlgn="t">
              <a:lnSpc>
                <a:spcPct val="150000"/>
              </a:lnSpc>
              <a:buNone/>
            </a:pPr>
            <a:r>
              <a:rPr lang="ru-RU" sz="1300" dirty="0" smtClean="0">
                <a:latin typeface="Times New Roman" pitchFamily="18" charset="0"/>
                <a:cs typeface="Times New Roman" pitchFamily="18" charset="0"/>
              </a:rPr>
              <a:t>2. В тех домах, где установлен коллективный прибор учета, собственники на общем собрании могут выбрать начисление по фактическому потреблению.</a:t>
            </a:r>
          </a:p>
          <a:p>
            <a:pPr marL="0" indent="355600" algn="just" fontAlgn="t">
              <a:lnSpc>
                <a:spcPct val="150000"/>
              </a:lnSpc>
              <a:buNone/>
            </a:pPr>
            <a:r>
              <a:rPr lang="ru-RU" sz="1300" dirty="0" smtClean="0">
                <a:latin typeface="Times New Roman" pitchFamily="18" charset="0"/>
                <a:cs typeface="Times New Roman" pitchFamily="18" charset="0"/>
              </a:rPr>
              <a:t>3. В тех домах, где установлен коллективный прибор учета, собственники на общем собрании могут выбрать начисление по нормативу с последующей корректировкой на факт. </a:t>
            </a:r>
          </a:p>
          <a:p>
            <a:pPr marL="0" indent="355600" algn="just" fontAlgn="t">
              <a:lnSpc>
                <a:spcPct val="150000"/>
              </a:lnSpc>
              <a:buNone/>
            </a:pPr>
            <a:r>
              <a:rPr lang="ru-RU" sz="1300" dirty="0" smtClean="0">
                <a:latin typeface="Times New Roman" pitchFamily="18" charset="0"/>
                <a:cs typeface="Times New Roman" pitchFamily="18" charset="0"/>
              </a:rPr>
              <a:t>Согласно п. 44 ПП РФ № 354 от 06.05.2011 г. размер платы за коммунальную услугу, предоставленную на общедомовые нужды в случаях, установленных </a:t>
            </a:r>
            <a:r>
              <a:rPr lang="ru-RU" sz="1300" u="sng" dirty="0" smtClean="0">
                <a:latin typeface="Times New Roman" pitchFamily="18" charset="0"/>
                <a:cs typeface="Times New Roman" pitchFamily="18" charset="0"/>
                <a:hlinkClick r:id="rId2"/>
              </a:rPr>
              <a:t>пунктом 40</a:t>
            </a:r>
            <a:r>
              <a:rPr lang="ru-RU" sz="1300" dirty="0" smtClean="0">
                <a:latin typeface="Times New Roman" pitchFamily="18" charset="0"/>
                <a:cs typeface="Times New Roman" pitchFamily="18" charset="0"/>
              </a:rPr>
              <a:t> настоящих Правил, в многоквартирном доме, оборудованном коллективным (</a:t>
            </a:r>
            <a:r>
              <a:rPr lang="ru-RU" sz="1300" dirty="0" err="1" smtClean="0">
                <a:latin typeface="Times New Roman" pitchFamily="18" charset="0"/>
                <a:cs typeface="Times New Roman" pitchFamily="18" charset="0"/>
              </a:rPr>
              <a:t>общедомовым</a:t>
            </a:r>
            <a:r>
              <a:rPr lang="ru-RU" sz="1300" dirty="0" smtClean="0">
                <a:latin typeface="Times New Roman" pitchFamily="18" charset="0"/>
                <a:cs typeface="Times New Roman" pitchFamily="18" charset="0"/>
              </a:rPr>
              <a:t>) прибором учета (далее – ОДПУ), за исключением коммунальной услуги по отоплению, определяется в соответствии с исходя из показаний. </a:t>
            </a:r>
            <a:r>
              <a:rPr lang="ru-RU" sz="1300" u="sng" dirty="0" smtClean="0">
                <a:latin typeface="Times New Roman" pitchFamily="18" charset="0"/>
                <a:cs typeface="Times New Roman" pitchFamily="18" charset="0"/>
              </a:rPr>
              <a:t>В случае если указанный объем за расчетный период (расчетный месяц) составляет отрицательную величину, то указанная величина учитывается в следующем расчетном периоде (следующих расчетных периодах) при определении объема коммунальной услуги, предоставленной на общедомовые нужды, приходящегося на жилое (нежилое) помещение.</a:t>
            </a:r>
          </a:p>
          <a:p>
            <a:pPr marL="0" indent="355600" algn="just">
              <a:lnSpc>
                <a:spcPct val="150000"/>
              </a:lnSpc>
              <a:spcBef>
                <a:spcPct val="0"/>
              </a:spcBef>
              <a:buFont typeface="Wingdings 2" pitchFamily="18" charset="2"/>
              <a:buNone/>
            </a:pPr>
            <a:r>
              <a:rPr lang="ru-RU" sz="1300" dirty="0" smtClean="0">
                <a:latin typeface="Times New Roman" pitchFamily="18" charset="0"/>
                <a:cs typeface="Times New Roman" pitchFamily="18" charset="0"/>
              </a:rPr>
              <a:t>В случае если фактическое потребление коммунальных ресурсов не было принято собственниками, то расчет общедомовых нужд производится исходя из норматива (который определяется по местам общего пользования на основании данных техпаспорта на многоквартирный дом и наличия технической возможности использовать КР на СОИ). </a:t>
            </a:r>
            <a:r>
              <a:rPr lang="ru-RU" sz="1300" u="sng" dirty="0" smtClean="0">
                <a:latin typeface="Times New Roman" pitchFamily="18" charset="0"/>
                <a:cs typeface="Times New Roman" pitchFamily="18" charset="0"/>
              </a:rPr>
              <a:t>Если нет решения собственников о том, чтобы выставлять сверхнормативный объем общедомового потребления, то доначисление за поставленный ресурс осуществляется каждый год, в течение первого квартала нового года по итогам предыдущего года (то есть, до 31 марта 2023 года потребители получат доначисление за весь сверхнормативный объем, потребленный за 2022 год). </a:t>
            </a:r>
          </a:p>
          <a:p>
            <a:pPr marL="0" indent="355600" algn="just">
              <a:lnSpc>
                <a:spcPct val="150000"/>
              </a:lnSpc>
              <a:spcBef>
                <a:spcPct val="0"/>
              </a:spcBef>
              <a:buFont typeface="Wingdings 2" pitchFamily="18" charset="2"/>
              <a:buNone/>
            </a:pPr>
            <a:r>
              <a:rPr lang="ru-RU" sz="1300" dirty="0" smtClean="0">
                <a:latin typeface="Times New Roman" pitchFamily="18" charset="0"/>
                <a:cs typeface="Times New Roman" pitchFamily="18" charset="0"/>
              </a:rPr>
              <a:t> </a:t>
            </a:r>
            <a:r>
              <a:rPr lang="ru-RU" sz="1300" b="1" i="1" dirty="0" smtClean="0">
                <a:latin typeface="Times New Roman" pitchFamily="18" charset="0"/>
                <a:cs typeface="Times New Roman" pitchFamily="18" charset="0"/>
              </a:rPr>
              <a:t>Определение коммунального ресурса на содержание общедомового имущества для сточных вод будет осуществляться через коллективный прибор учета системы водоотведения, а при его отсутствии – через аналогичные приборы учета холодной воды и горячей воды (сколько воды в дом поставили, столько из него должно и вытечь).</a:t>
            </a:r>
          </a:p>
          <a:p>
            <a:pPr marL="0" indent="0" algn="just">
              <a:buNone/>
            </a:pPr>
            <a:endParaRPr lang="ru-RU"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3562"/>
          </a:xfrm>
        </p:spPr>
        <p:txBody>
          <a:bodyPr>
            <a:normAutofit fontScale="90000"/>
          </a:bodyPr>
          <a:lstStyle/>
          <a:p>
            <a:pPr algn="ctr"/>
            <a:r>
              <a:rPr lang="ru-RU" sz="2500" dirty="0" smtClean="0"/>
              <a:t>Твердые коммунальные отходы</a:t>
            </a:r>
            <a:r>
              <a:rPr lang="ru-RU" dirty="0" smtClean="0"/>
              <a:t/>
            </a:r>
            <a:br>
              <a:rPr lang="ru-RU" dirty="0" smtClean="0"/>
            </a:br>
            <a:endParaRPr lang="ru-RU" dirty="0"/>
          </a:p>
        </p:txBody>
      </p:sp>
      <p:sp>
        <p:nvSpPr>
          <p:cNvPr id="3" name="Объект 2"/>
          <p:cNvSpPr>
            <a:spLocks noGrp="1"/>
          </p:cNvSpPr>
          <p:nvPr>
            <p:ph sz="quarter" idx="1"/>
          </p:nvPr>
        </p:nvSpPr>
        <p:spPr>
          <a:xfrm>
            <a:off x="428596" y="500042"/>
            <a:ext cx="8029604" cy="6357958"/>
          </a:xfrm>
        </p:spPr>
        <p:txBody>
          <a:bodyPr/>
          <a:lstStyle/>
          <a:p>
            <a:pPr marL="0" indent="0" algn="just">
              <a:buNone/>
            </a:pP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Согласно ст</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 ФЗ № 89 </a:t>
            </a:r>
            <a:r>
              <a:rPr lang="ru-RU" sz="1400" dirty="0">
                <a:latin typeface="Times New Roman" panose="02020603050405020304" pitchFamily="18" charset="0"/>
                <a:cs typeface="Times New Roman" panose="02020603050405020304" pitchFamily="18" charset="0"/>
              </a:rPr>
              <a:t>твердыми коммунальными отходами называются отходы, которые образуются в жилых помещениях в результате потребления </a:t>
            </a:r>
            <a:r>
              <a:rPr lang="ru-RU" sz="1400" dirty="0" smtClean="0">
                <a:latin typeface="Times New Roman" panose="02020603050405020304" pitchFamily="18" charset="0"/>
                <a:cs typeface="Times New Roman" panose="02020603050405020304" pitchFamily="18" charset="0"/>
              </a:rPr>
              <a:t>человека.</a:t>
            </a:r>
          </a:p>
          <a:p>
            <a:pPr marL="0" indent="0" algn="just">
              <a:buNone/>
            </a:pPr>
            <a:r>
              <a:rPr lang="ru-RU" sz="1400" dirty="0" smtClean="0">
                <a:latin typeface="Times New Roman" panose="02020603050405020304" pitchFamily="18" charset="0"/>
                <a:cs typeface="Times New Roman" panose="02020603050405020304" pitchFamily="18" charset="0"/>
              </a:rPr>
              <a:t>     В </a:t>
            </a:r>
            <a:r>
              <a:rPr lang="ru-RU" sz="1400" dirty="0">
                <a:latin typeface="Times New Roman" panose="02020603050405020304" pitchFamily="18" charset="0"/>
                <a:cs typeface="Times New Roman" panose="02020603050405020304" pitchFamily="18" charset="0"/>
              </a:rPr>
              <a:t>отличие от ТКО, твердые бытовые отходы (ТБО) образовываются только в домашних условиях:</a:t>
            </a:r>
          </a:p>
          <a:p>
            <a:pPr marL="0" indent="0" algn="just">
              <a:buNone/>
            </a:pPr>
            <a:r>
              <a:rPr lang="ru-RU" sz="1400" dirty="0" smtClean="0">
                <a:latin typeface="Times New Roman" panose="02020603050405020304" pitchFamily="18" charset="0"/>
                <a:cs typeface="Times New Roman" panose="02020603050405020304" pitchFamily="18" charset="0"/>
              </a:rPr>
              <a:t>     1)  приготовления еды;</a:t>
            </a:r>
            <a:endParaRPr lang="ru-RU" sz="1400" dirty="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     2)  уборки дома;</a:t>
            </a:r>
            <a:endParaRPr lang="ru-RU" sz="1400" dirty="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     3)  мелких </a:t>
            </a:r>
            <a:r>
              <a:rPr lang="ru-RU" sz="1400" dirty="0">
                <a:latin typeface="Times New Roman" panose="02020603050405020304" pitchFamily="18" charset="0"/>
                <a:cs typeface="Times New Roman" panose="02020603050405020304" pitchFamily="18" charset="0"/>
              </a:rPr>
              <a:t>ремонтных </a:t>
            </a:r>
            <a:r>
              <a:rPr lang="ru-RU" sz="1400" dirty="0" smtClean="0">
                <a:latin typeface="Times New Roman" panose="02020603050405020304" pitchFamily="18" charset="0"/>
                <a:cs typeface="Times New Roman" panose="02020603050405020304" pitchFamily="18" charset="0"/>
              </a:rPr>
              <a:t>работ;</a:t>
            </a:r>
            <a:endParaRPr lang="ru-RU" sz="1400" dirty="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     4) вынос </a:t>
            </a:r>
            <a:r>
              <a:rPr lang="ru-RU" sz="1400" dirty="0">
                <a:latin typeface="Times New Roman" panose="02020603050405020304" pitchFamily="18" charset="0"/>
                <a:cs typeface="Times New Roman" panose="02020603050405020304" pitchFamily="18" charset="0"/>
              </a:rPr>
              <a:t>испорченной мебели и пр.</a:t>
            </a:r>
          </a:p>
          <a:p>
            <a:pPr marL="0" indent="0" algn="just">
              <a:buNone/>
            </a:pPr>
            <a:r>
              <a:rPr lang="ru-RU" sz="1400" dirty="0" smtClean="0">
                <a:latin typeface="Times New Roman" panose="02020603050405020304" pitchFamily="18" charset="0"/>
                <a:cs typeface="Times New Roman" panose="02020603050405020304" pitchFamily="18" charset="0"/>
              </a:rPr>
              <a:t>     Таким </a:t>
            </a:r>
            <a:r>
              <a:rPr lang="ru-RU" sz="1400" dirty="0">
                <a:latin typeface="Times New Roman" panose="02020603050405020304" pitchFamily="18" charset="0"/>
                <a:cs typeface="Times New Roman" panose="02020603050405020304" pitchFamily="18" charset="0"/>
              </a:rPr>
              <a:t>образом, изначально понятие ТКО более широкое, чем ТБО, так как объединяет в себе тот мусор, который граждане ежедневно выносят из </a:t>
            </a:r>
            <a:r>
              <a:rPr lang="ru-RU" sz="1400" dirty="0" smtClean="0">
                <a:latin typeface="Times New Roman" panose="02020603050405020304" pitchFamily="18" charset="0"/>
                <a:cs typeface="Times New Roman" panose="02020603050405020304" pitchFamily="18" charset="0"/>
              </a:rPr>
              <a:t>дома.</a:t>
            </a:r>
          </a:p>
          <a:p>
            <a:pPr marL="0" indent="0" algn="just">
              <a:buNone/>
            </a:pPr>
            <a:r>
              <a:rPr lang="ru-RU" sz="1400" dirty="0" smtClean="0">
                <a:latin typeface="Times New Roman" panose="02020603050405020304" pitchFamily="18" charset="0"/>
                <a:cs typeface="Times New Roman" panose="02020603050405020304" pitchFamily="18" charset="0"/>
              </a:rPr>
              <a:t>     В </a:t>
            </a:r>
            <a:r>
              <a:rPr lang="ru-RU" sz="1400" dirty="0">
                <a:latin typeface="Times New Roman" panose="02020603050405020304" pitchFamily="18" charset="0"/>
                <a:cs typeface="Times New Roman" panose="02020603050405020304" pitchFamily="18" charset="0"/>
              </a:rPr>
              <a:t>соответствии с определением, содержащимся в ст. 1 ФЗ </a:t>
            </a:r>
            <a:r>
              <a:rPr lang="ru-RU" sz="1400" dirty="0" smtClean="0">
                <a:latin typeface="Times New Roman" panose="02020603050405020304" pitchFamily="18" charset="0"/>
                <a:cs typeface="Times New Roman" panose="02020603050405020304" pitchFamily="18" charset="0"/>
              </a:rPr>
              <a:t>№ 89</a:t>
            </a:r>
            <a:r>
              <a:rPr lang="ru-RU" sz="1400" dirty="0">
                <a:latin typeface="Times New Roman" panose="02020603050405020304" pitchFamily="18" charset="0"/>
                <a:cs typeface="Times New Roman" panose="02020603050405020304" pitchFamily="18" charset="0"/>
              </a:rPr>
              <a:t>, ТКО представляют собой:</a:t>
            </a:r>
          </a:p>
          <a:p>
            <a:pPr marL="0" indent="0" algn="just">
              <a:buNone/>
            </a:pPr>
            <a:r>
              <a:rPr lang="ru-RU" sz="1400" dirty="0" smtClean="0">
                <a:latin typeface="Times New Roman" panose="02020603050405020304" pitchFamily="18" charset="0"/>
                <a:cs typeface="Times New Roman" panose="02020603050405020304" pitchFamily="18" charset="0"/>
              </a:rPr>
              <a:t>     а) отходы</a:t>
            </a:r>
            <a:r>
              <a:rPr lang="ru-RU" sz="1400" dirty="0">
                <a:latin typeface="Times New Roman" panose="02020603050405020304" pitchFamily="18" charset="0"/>
                <a:cs typeface="Times New Roman" panose="02020603050405020304" pitchFamily="18" charset="0"/>
              </a:rPr>
              <a:t>, получаемые в процессе потребления (овощные, фруктовые очистки; бумага; упаковка и т. п</a:t>
            </a:r>
            <a:r>
              <a:rPr lang="ru-RU" sz="1400" dirty="0" smtClean="0">
                <a:latin typeface="Times New Roman" panose="02020603050405020304" pitchFamily="18" charset="0"/>
                <a:cs typeface="Times New Roman" panose="02020603050405020304" pitchFamily="18" charset="0"/>
              </a:rPr>
              <a:t>.);</a:t>
            </a:r>
          </a:p>
          <a:p>
            <a:pPr marL="0" indent="0" algn="just">
              <a:buNone/>
            </a:pPr>
            <a:r>
              <a:rPr lang="ru-RU" sz="1400" dirty="0">
                <a:latin typeface="Times New Roman" panose="02020603050405020304" pitchFamily="18" charset="0"/>
                <a:cs typeface="Times New Roman" panose="02020603050405020304" pitchFamily="18" charset="0"/>
              </a:rPr>
              <a:t>     б) аналогичный мусор, образующийся в процессе деятельности юридических лиц;</a:t>
            </a:r>
          </a:p>
          <a:p>
            <a:pPr marL="0" indent="0" algn="just">
              <a:buNone/>
            </a:pPr>
            <a:r>
              <a:rPr lang="ru-RU" sz="1400" dirty="0" smtClean="0">
                <a:latin typeface="Times New Roman" panose="02020603050405020304" pitchFamily="18" charset="0"/>
                <a:cs typeface="Times New Roman" panose="02020603050405020304" pitchFamily="18" charset="0"/>
              </a:rPr>
              <a:t>      б) предметы</a:t>
            </a:r>
            <a:r>
              <a:rPr lang="ru-RU" sz="1400" dirty="0">
                <a:latin typeface="Times New Roman" panose="02020603050405020304" pitchFamily="18" charset="0"/>
                <a:cs typeface="Times New Roman" panose="02020603050405020304" pitchFamily="18" charset="0"/>
              </a:rPr>
              <a:t>, вещи, вышедшие из строя.</a:t>
            </a:r>
          </a:p>
          <a:p>
            <a:pPr marL="0" indent="0" algn="just">
              <a:buNone/>
            </a:pPr>
            <a:r>
              <a:rPr lang="ru-RU" sz="1400" dirty="0" smtClean="0">
                <a:latin typeface="Times New Roman" panose="02020603050405020304" pitchFamily="18" charset="0"/>
                <a:cs typeface="Times New Roman" panose="02020603050405020304" pitchFamily="18" charset="0"/>
              </a:rPr>
              <a:t>     С июля </a:t>
            </a:r>
            <a:r>
              <a:rPr lang="ru-RU" sz="1400" dirty="0">
                <a:latin typeface="Times New Roman" panose="02020603050405020304" pitchFamily="18" charset="0"/>
                <a:cs typeface="Times New Roman" panose="02020603050405020304" pitchFamily="18" charset="0"/>
              </a:rPr>
              <a:t>2019 </a:t>
            </a:r>
            <a:r>
              <a:rPr lang="ru-RU" sz="1400" dirty="0" smtClean="0">
                <a:latin typeface="Times New Roman" panose="02020603050405020304" pitchFamily="18" charset="0"/>
                <a:cs typeface="Times New Roman" panose="02020603050405020304" pitchFamily="18" charset="0"/>
              </a:rPr>
              <a:t>года </a:t>
            </a:r>
            <a:r>
              <a:rPr lang="ru-RU" sz="1400" dirty="0">
                <a:latin typeface="Times New Roman" panose="02020603050405020304" pitchFamily="18" charset="0"/>
                <a:cs typeface="Times New Roman" panose="02020603050405020304" pitchFamily="18" charset="0"/>
              </a:rPr>
              <a:t>обращение с твердыми коммунальными отходами стало самостоятельной коммунальной услугой, которую </a:t>
            </a:r>
            <a:r>
              <a:rPr lang="ru-RU" sz="1400" dirty="0" smtClean="0">
                <a:latin typeface="Times New Roman" panose="02020603050405020304" pitchFamily="18" charset="0"/>
                <a:cs typeface="Times New Roman" panose="02020603050405020304" pitchFamily="18" charset="0"/>
              </a:rPr>
              <a:t>предоставляет региональный оператор АО «Югра </a:t>
            </a:r>
            <a:r>
              <a:rPr lang="ru-RU" sz="1400" dirty="0">
                <a:latin typeface="Times New Roman" panose="02020603050405020304" pitchFamily="18" charset="0"/>
                <a:cs typeface="Times New Roman" panose="02020603050405020304" pitchFamily="18" charset="0"/>
              </a:rPr>
              <a:t>Экология». Тариф </a:t>
            </a:r>
            <a:r>
              <a:rPr lang="ru-RU" sz="1400" dirty="0" smtClean="0">
                <a:latin typeface="Times New Roman" panose="02020603050405020304" pitchFamily="18" charset="0"/>
                <a:cs typeface="Times New Roman" panose="02020603050405020304" pitchFamily="18" charset="0"/>
              </a:rPr>
              <a:t>за услугу ТКО установлен на основании Приказа Региональной </a:t>
            </a:r>
            <a:r>
              <a:rPr lang="ru-RU" sz="1400" dirty="0">
                <a:latin typeface="Times New Roman" panose="02020603050405020304" pitchFamily="18" charset="0"/>
                <a:cs typeface="Times New Roman" panose="02020603050405020304" pitchFamily="18" charset="0"/>
              </a:rPr>
              <a:t>службой по тарифам ХМАО-Югры для Северной </a:t>
            </a:r>
            <a:r>
              <a:rPr lang="ru-RU" sz="1400" dirty="0" smtClean="0">
                <a:latin typeface="Times New Roman" panose="02020603050405020304" pitchFamily="18" charset="0"/>
                <a:cs typeface="Times New Roman" panose="02020603050405020304" pitchFamily="18" charset="0"/>
              </a:rPr>
              <a:t>зоны от 24.11.2022 г. № 93-нп в размере – </a:t>
            </a:r>
            <a:r>
              <a:rPr lang="ru-RU" sz="1400" b="1" i="1" dirty="0" smtClean="0">
                <a:latin typeface="Times New Roman" panose="02020603050405020304" pitchFamily="18" charset="0"/>
                <a:cs typeface="Times New Roman" panose="02020603050405020304" pitchFamily="18" charset="0"/>
              </a:rPr>
              <a:t>821,57 руб./м³. </a:t>
            </a:r>
          </a:p>
          <a:p>
            <a:pPr marL="0" indent="0" algn="just">
              <a:buNone/>
            </a:pPr>
            <a:r>
              <a:rPr lang="ru-RU" sz="1400" dirty="0" smtClean="0">
                <a:latin typeface="Times New Roman" panose="02020603050405020304" pitchFamily="18" charset="0"/>
                <a:cs typeface="Times New Roman" panose="02020603050405020304" pitchFamily="18" charset="0"/>
              </a:rPr>
              <a:t>В соответствии с приказом </a:t>
            </a:r>
            <a:r>
              <a:rPr lang="ru-RU" sz="1400" dirty="0" err="1" smtClean="0">
                <a:latin typeface="Times New Roman" panose="02020603050405020304" pitchFamily="18" charset="0"/>
                <a:cs typeface="Times New Roman" panose="02020603050405020304" pitchFamily="18" charset="0"/>
              </a:rPr>
              <a:t>Росприроднадзора</a:t>
            </a:r>
            <a:r>
              <a:rPr lang="ru-RU" sz="1400" dirty="0" smtClean="0">
                <a:latin typeface="Times New Roman" panose="02020603050405020304" pitchFamily="18" charset="0"/>
                <a:cs typeface="Times New Roman" panose="02020603050405020304" pitchFamily="18" charset="0"/>
              </a:rPr>
              <a:t> от 22.05.2017 № 242, твердым коммунальным отходам дан код    7 30 000 00 00 0.</a:t>
            </a:r>
          </a:p>
          <a:p>
            <a:pPr marL="0" indent="0" algn="just">
              <a:buNone/>
            </a:pPr>
            <a:r>
              <a:rPr lang="ru-RU" sz="1400" dirty="0" smtClean="0">
                <a:latin typeface="Times New Roman" panose="02020603050405020304" pitchFamily="18" charset="0"/>
                <a:cs typeface="Times New Roman" panose="02020603050405020304" pitchFamily="18" charset="0"/>
              </a:rPr>
              <a:t>     К </a:t>
            </a:r>
            <a:r>
              <a:rPr lang="ru-RU" sz="1400" dirty="0">
                <a:latin typeface="Times New Roman" panose="02020603050405020304" pitchFamily="18" charset="0"/>
                <a:cs typeface="Times New Roman" panose="02020603050405020304" pitchFamily="18" charset="0"/>
              </a:rPr>
              <a:t>данной группе относятся:</a:t>
            </a:r>
          </a:p>
          <a:p>
            <a:pPr marL="0" indent="0" algn="just">
              <a:buNone/>
            </a:pPr>
            <a:r>
              <a:rPr lang="ru-RU" sz="1400" dirty="0" smtClean="0">
                <a:latin typeface="Times New Roman" panose="02020603050405020304" pitchFamily="18" charset="0"/>
                <a:cs typeface="Times New Roman" panose="02020603050405020304" pitchFamily="18" charset="0"/>
              </a:rPr>
              <a:t>     1. Мусор </a:t>
            </a:r>
            <a:r>
              <a:rPr lang="ru-RU" sz="1400" dirty="0">
                <a:latin typeface="Times New Roman" panose="02020603050405020304" pitchFamily="18" charset="0"/>
                <a:cs typeface="Times New Roman" panose="02020603050405020304" pitchFamily="18" charset="0"/>
              </a:rPr>
              <a:t>из жилых помещений.</a:t>
            </a:r>
          </a:p>
          <a:p>
            <a:pPr marL="0" indent="0" algn="just">
              <a:buNone/>
            </a:pPr>
            <a:r>
              <a:rPr lang="ru-RU" sz="1400" dirty="0" smtClean="0">
                <a:latin typeface="Times New Roman" panose="02020603050405020304" pitchFamily="18" charset="0"/>
                <a:cs typeface="Times New Roman" panose="02020603050405020304" pitchFamily="18" charset="0"/>
              </a:rPr>
              <a:t>     2. Отходы </a:t>
            </a:r>
            <a:r>
              <a:rPr lang="ru-RU" sz="1400" dirty="0">
                <a:latin typeface="Times New Roman" panose="02020603050405020304" pitchFamily="18" charset="0"/>
                <a:cs typeface="Times New Roman" panose="02020603050405020304" pitchFamily="18" charset="0"/>
              </a:rPr>
              <a:t>от уборки территории городских и сельских поселений, относящиеся к ТКО.</a:t>
            </a:r>
          </a:p>
          <a:p>
            <a:pPr marL="0" indent="0" algn="just">
              <a:buNone/>
            </a:pP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81761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04800" y="228600"/>
            <a:ext cx="8458200" cy="6245352"/>
          </a:xfrm>
        </p:spPr>
        <p:txBody>
          <a:bodyPr/>
          <a:lstStyle/>
          <a:p>
            <a:pPr marL="0" indent="0" algn="just">
              <a:lnSpc>
                <a:spcPct val="150000"/>
              </a:lnSpc>
              <a:buNone/>
            </a:pPr>
            <a:r>
              <a:rPr lang="ru-RU" sz="1400" dirty="0" smtClean="0">
                <a:latin typeface="Times New Roman" panose="02020603050405020304" pitchFamily="18" charset="0"/>
                <a:cs typeface="Times New Roman" panose="02020603050405020304" pitchFamily="18" charset="0"/>
              </a:rPr>
              <a:t>     3. Растительный </a:t>
            </a:r>
            <a:r>
              <a:rPr lang="ru-RU" sz="1400" dirty="0">
                <a:latin typeface="Times New Roman" panose="02020603050405020304" pitchFamily="18" charset="0"/>
                <a:cs typeface="Times New Roman" panose="02020603050405020304" pitchFamily="18" charset="0"/>
              </a:rPr>
              <a:t>мусор, полученный в результате уборки цветника, газона и пр. в населенном пункте.</a:t>
            </a:r>
          </a:p>
          <a:p>
            <a:pPr marL="0" indent="0" algn="just">
              <a:lnSpc>
                <a:spcPct val="150000"/>
              </a:lnSpc>
              <a:buNone/>
            </a:pPr>
            <a:r>
              <a:rPr lang="ru-RU" sz="1400" dirty="0" smtClean="0">
                <a:latin typeface="Times New Roman" panose="02020603050405020304" pitchFamily="18" charset="0"/>
                <a:cs typeface="Times New Roman" panose="02020603050405020304" pitchFamily="18" charset="0"/>
              </a:rPr>
              <a:t>     4. Отходы </a:t>
            </a:r>
            <a:r>
              <a:rPr lang="ru-RU" sz="1400" dirty="0">
                <a:latin typeface="Times New Roman" panose="02020603050405020304" pitchFamily="18" charset="0"/>
                <a:cs typeface="Times New Roman" panose="02020603050405020304" pitchFamily="18" charset="0"/>
              </a:rPr>
              <a:t>от офисных и бытовых помещений предприятий, организаций.</a:t>
            </a:r>
          </a:p>
          <a:p>
            <a:pPr marL="0" indent="0" algn="just">
              <a:lnSpc>
                <a:spcPct val="150000"/>
              </a:lnSpc>
              <a:buNone/>
            </a:pPr>
            <a:r>
              <a:rPr lang="ru-RU" sz="1400" dirty="0" smtClean="0">
                <a:latin typeface="Times New Roman" panose="02020603050405020304" pitchFamily="18" charset="0"/>
                <a:cs typeface="Times New Roman" panose="02020603050405020304" pitchFamily="18" charset="0"/>
              </a:rPr>
              <a:t>     5. Мусор </a:t>
            </a:r>
            <a:r>
              <a:rPr lang="ru-RU" sz="1400" dirty="0">
                <a:latin typeface="Times New Roman" panose="02020603050405020304" pitchFamily="18" charset="0"/>
                <a:cs typeface="Times New Roman" panose="02020603050405020304" pitchFamily="18" charset="0"/>
              </a:rPr>
              <a:t>и смет от уборки железнодорожных, автомобильных вокзалов; аэропортов, терминалов; портов; станций метро; любого общественного транспорта.</a:t>
            </a:r>
          </a:p>
          <a:p>
            <a:pPr marL="0" indent="0" algn="just">
              <a:lnSpc>
                <a:spcPct val="150000"/>
              </a:lnSpc>
              <a:buNone/>
            </a:pPr>
            <a:r>
              <a:rPr lang="ru-RU" sz="1400" dirty="0" smtClean="0">
                <a:latin typeface="Times New Roman" panose="02020603050405020304" pitchFamily="18" charset="0"/>
                <a:cs typeface="Times New Roman" panose="02020603050405020304" pitchFamily="18" charset="0"/>
              </a:rPr>
              <a:t>     6. Отходы </a:t>
            </a:r>
            <a:r>
              <a:rPr lang="ru-RU" sz="1400" dirty="0">
                <a:latin typeface="Times New Roman" panose="02020603050405020304" pitchFamily="18" charset="0"/>
                <a:cs typeface="Times New Roman" panose="02020603050405020304" pitchFamily="18" charset="0"/>
              </a:rPr>
              <a:t>при предоставлении услуг оптовой и розничной торговли, относящиеся к твердым коммунальным отходам.</a:t>
            </a:r>
          </a:p>
          <a:p>
            <a:pPr marL="0" indent="0" algn="just">
              <a:lnSpc>
                <a:spcPct val="150000"/>
              </a:lnSpc>
              <a:buNone/>
            </a:pPr>
            <a:r>
              <a:rPr lang="ru-RU" sz="1400" dirty="0" smtClean="0">
                <a:latin typeface="Times New Roman" panose="02020603050405020304" pitchFamily="18" charset="0"/>
                <a:cs typeface="Times New Roman" panose="02020603050405020304" pitchFamily="18" charset="0"/>
              </a:rPr>
              <a:t>     7. Мусор</a:t>
            </a:r>
            <a:r>
              <a:rPr lang="ru-RU" sz="1400" dirty="0">
                <a:latin typeface="Times New Roman" panose="02020603050405020304" pitchFamily="18" charset="0"/>
                <a:cs typeface="Times New Roman" panose="02020603050405020304" pitchFamily="18" charset="0"/>
              </a:rPr>
              <a:t>, образованный в местах временного проживания (гостиницы); помещениях, в которых предоставляются социальные услуги (почта, больница и т.д.).</a:t>
            </a:r>
          </a:p>
          <a:p>
            <a:pPr marL="0" indent="0" algn="just">
              <a:lnSpc>
                <a:spcPct val="150000"/>
              </a:lnSpc>
              <a:buNone/>
            </a:pPr>
            <a:r>
              <a:rPr lang="ru-RU" sz="1400" dirty="0" smtClean="0">
                <a:latin typeface="Times New Roman" panose="02020603050405020304" pitchFamily="18" charset="0"/>
                <a:cs typeface="Times New Roman" panose="02020603050405020304" pitchFamily="18" charset="0"/>
              </a:rPr>
              <a:t>     8. Отходы</a:t>
            </a:r>
            <a:r>
              <a:rPr lang="ru-RU" sz="1400" dirty="0">
                <a:latin typeface="Times New Roman" panose="02020603050405020304" pitchFamily="18" charset="0"/>
                <a:cs typeface="Times New Roman" panose="02020603050405020304" pitchFamily="18" charset="0"/>
              </a:rPr>
              <a:t>, полученные в результате предоставления услуг в сферах: развлечения, образования, ухода за внешним видом и пр</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lgn="just">
              <a:buNone/>
            </a:pPr>
            <a:endParaRPr lang="ru-RU" sz="1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28860" y="3571876"/>
            <a:ext cx="4857784" cy="3286124"/>
          </a:xfrm>
          <a:prstGeom prst="rect">
            <a:avLst/>
          </a:prstGeom>
        </p:spPr>
      </p:pic>
    </p:spTree>
    <p:extLst>
      <p:ext uri="{BB962C8B-B14F-4D97-AF65-F5344CB8AC3E}">
        <p14:creationId xmlns="" xmlns:p14="http://schemas.microsoft.com/office/powerpoint/2010/main" val="112355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04800" y="152400"/>
            <a:ext cx="8229600" cy="6321552"/>
          </a:xfrm>
        </p:spPr>
        <p:txBody>
          <a:bodyPr/>
          <a:lstStyle/>
          <a:p>
            <a:pPr marL="0" indent="0" algn="ctr">
              <a:buNone/>
            </a:pPr>
            <a:r>
              <a:rPr lang="ru-RU" sz="1400" b="1" dirty="0">
                <a:latin typeface="Times New Roman" panose="02020603050405020304" pitchFamily="18" charset="0"/>
                <a:cs typeface="Times New Roman" panose="02020603050405020304" pitchFamily="18" charset="0"/>
              </a:rPr>
              <a:t>Требования и правила к вывозу и обращению с ТКО</a:t>
            </a:r>
          </a:p>
          <a:p>
            <a:pPr marL="0" indent="0" algn="just">
              <a:lnSpc>
                <a:spcPct val="150000"/>
              </a:lnSpc>
              <a:buNone/>
            </a:pPr>
            <a:r>
              <a:rPr lang="ru-RU" sz="1400" dirty="0" smtClean="0">
                <a:latin typeface="Times New Roman" panose="02020603050405020304" pitchFamily="18" charset="0"/>
                <a:cs typeface="Times New Roman" panose="02020603050405020304" pitchFamily="18" charset="0"/>
              </a:rPr>
              <a:t>     В </a:t>
            </a:r>
            <a:r>
              <a:rPr lang="ru-RU" sz="1400" dirty="0">
                <a:latin typeface="Times New Roman" panose="02020603050405020304" pitchFamily="18" charset="0"/>
                <a:cs typeface="Times New Roman" panose="02020603050405020304" pitchFamily="18" charset="0"/>
              </a:rPr>
              <a:t>ст. 1 ФЗ </a:t>
            </a:r>
            <a:r>
              <a:rPr lang="ru-RU" sz="1400" dirty="0" smtClean="0">
                <a:latin typeface="Times New Roman" panose="02020603050405020304" pitchFamily="18" charset="0"/>
                <a:cs typeface="Times New Roman" panose="02020603050405020304" pitchFamily="18" charset="0"/>
              </a:rPr>
              <a:t>№ 89 </a:t>
            </a:r>
            <a:r>
              <a:rPr lang="ru-RU" sz="1400" dirty="0">
                <a:latin typeface="Times New Roman" panose="02020603050405020304" pitchFamily="18" charset="0"/>
                <a:cs typeface="Times New Roman" panose="02020603050405020304" pitchFamily="18" charset="0"/>
              </a:rPr>
              <a:t>в понятие «обращение с отходами» объединены: сбор, накопление, транспортирование, обработка, утилизация, обезвреживание, размещение ТКО.</a:t>
            </a:r>
          </a:p>
          <a:p>
            <a:pPr marL="0" indent="0" algn="just">
              <a:lnSpc>
                <a:spcPct val="150000"/>
              </a:lnSpc>
              <a:buNone/>
            </a:pPr>
            <a:r>
              <a:rPr lang="ru-RU" sz="1400" dirty="0" smtClean="0">
                <a:latin typeface="Times New Roman" panose="02020603050405020304" pitchFamily="18" charset="0"/>
                <a:cs typeface="Times New Roman" panose="02020603050405020304" pitchFamily="18" charset="0"/>
              </a:rPr>
              <a:t>     Новые </a:t>
            </a:r>
            <a:r>
              <a:rPr lang="ru-RU" sz="1400" dirty="0">
                <a:latin typeface="Times New Roman" panose="02020603050405020304" pitchFamily="18" charset="0"/>
                <a:cs typeface="Times New Roman" panose="02020603050405020304" pitchFamily="18" charset="0"/>
              </a:rPr>
              <a:t>правила разграничили сферы ответственности:</a:t>
            </a:r>
          </a:p>
          <a:p>
            <a:pPr marL="0" indent="0" algn="just">
              <a:lnSpc>
                <a:spcPct val="150000"/>
              </a:lnSpc>
              <a:buNone/>
            </a:pPr>
            <a:r>
              <a:rPr lang="ru-RU" sz="1400" dirty="0" smtClean="0">
                <a:latin typeface="Times New Roman" panose="02020603050405020304" pitchFamily="18" charset="0"/>
                <a:cs typeface="Times New Roman" panose="02020603050405020304" pitchFamily="18" charset="0"/>
              </a:rPr>
              <a:t>     Органы </a:t>
            </a:r>
            <a:r>
              <a:rPr lang="ru-RU" sz="1400" dirty="0">
                <a:latin typeface="Times New Roman" panose="02020603050405020304" pitchFamily="18" charset="0"/>
                <a:cs typeface="Times New Roman" panose="02020603050405020304" pitchFamily="18" charset="0"/>
              </a:rPr>
              <a:t>местного самоуправления населенных пунктов обязаны:</a:t>
            </a:r>
          </a:p>
          <a:p>
            <a:pPr marL="0" indent="0" algn="just">
              <a:lnSpc>
                <a:spcPct val="150000"/>
              </a:lnSpc>
              <a:buNone/>
            </a:pPr>
            <a:r>
              <a:rPr lang="ru-RU" sz="1400" dirty="0" smtClean="0">
                <a:latin typeface="Times New Roman" panose="02020603050405020304" pitchFamily="18" charset="0"/>
                <a:cs typeface="Times New Roman" panose="02020603050405020304" pitchFamily="18" charset="0"/>
              </a:rPr>
              <a:t>     1.  обеспечить </a:t>
            </a:r>
            <a:r>
              <a:rPr lang="ru-RU" sz="1400" dirty="0">
                <a:latin typeface="Times New Roman" panose="02020603050405020304" pitchFamily="18" charset="0"/>
                <a:cs typeface="Times New Roman" panose="02020603050405020304" pitchFamily="18" charset="0"/>
              </a:rPr>
              <a:t>специальные площадки накопления твердых коммунальных отходов;</a:t>
            </a:r>
          </a:p>
          <a:p>
            <a:pPr marL="0" indent="0" algn="just">
              <a:lnSpc>
                <a:spcPct val="150000"/>
              </a:lnSpc>
              <a:buNone/>
            </a:pPr>
            <a:r>
              <a:rPr lang="ru-RU" sz="1400" dirty="0" smtClean="0">
                <a:latin typeface="Times New Roman" panose="02020603050405020304" pitchFamily="18" charset="0"/>
                <a:cs typeface="Times New Roman" panose="02020603050405020304" pitchFamily="18" charset="0"/>
              </a:rPr>
              <a:t>     2. разработать </a:t>
            </a:r>
            <a:r>
              <a:rPr lang="ru-RU" sz="1400" dirty="0">
                <a:latin typeface="Times New Roman" panose="02020603050405020304" pitchFamily="18" charset="0"/>
                <a:cs typeface="Times New Roman" panose="02020603050405020304" pitchFamily="18" charset="0"/>
              </a:rPr>
              <a:t>схемы размещения данных площадок и осуществить ведение реестра мест накопления мусора в соответствии с правилами, утвержденными Правительством РФ (4 ст. 13.4 ФЗ </a:t>
            </a:r>
            <a:r>
              <a:rPr lang="ru-RU" sz="1400" dirty="0" smtClean="0">
                <a:latin typeface="Times New Roman" panose="02020603050405020304" pitchFamily="18" charset="0"/>
                <a:cs typeface="Times New Roman" panose="02020603050405020304" pitchFamily="18" charset="0"/>
              </a:rPr>
              <a:t>№ 89</a:t>
            </a:r>
            <a:r>
              <a:rPr lang="ru-RU" sz="1400" dirty="0">
                <a:latin typeface="Times New Roman" panose="02020603050405020304" pitchFamily="18" charset="0"/>
                <a:cs typeface="Times New Roman" panose="02020603050405020304" pitchFamily="18" charset="0"/>
              </a:rPr>
              <a:t>).</a:t>
            </a:r>
          </a:p>
          <a:p>
            <a:pPr marL="0" indent="0" algn="just">
              <a:lnSpc>
                <a:spcPct val="150000"/>
              </a:lnSpc>
              <a:buNone/>
            </a:pPr>
            <a:r>
              <a:rPr lang="ru-RU" sz="1400" dirty="0" smtClean="0">
                <a:latin typeface="Times New Roman" panose="02020603050405020304" pitchFamily="18" charset="0"/>
                <a:cs typeface="Times New Roman" panose="02020603050405020304" pitchFamily="18" charset="0"/>
              </a:rPr>
              <a:t>     3. Управляющая </a:t>
            </a:r>
            <a:r>
              <a:rPr lang="ru-RU" sz="1400" dirty="0">
                <a:latin typeface="Times New Roman" panose="02020603050405020304" pitchFamily="18" charset="0"/>
                <a:cs typeface="Times New Roman" panose="02020603050405020304" pitchFamily="18" charset="0"/>
              </a:rPr>
              <a:t>организация (УК, ТСЖ) обязана следить за чистотой площадок накопления ТКО и мусоропроводов.</a:t>
            </a:r>
          </a:p>
          <a:p>
            <a:pPr marL="0" indent="0" algn="just">
              <a:lnSpc>
                <a:spcPct val="150000"/>
              </a:lnSpc>
              <a:buNone/>
            </a:pPr>
            <a:r>
              <a:rPr lang="ru-RU" sz="1400" dirty="0" smtClean="0">
                <a:latin typeface="Times New Roman" panose="02020603050405020304" pitchFamily="18" charset="0"/>
                <a:cs typeface="Times New Roman" panose="02020603050405020304" pitchFamily="18" charset="0"/>
              </a:rPr>
              <a:t>     4. Региональный </a:t>
            </a:r>
            <a:r>
              <a:rPr lang="ru-RU" sz="1400" dirty="0">
                <a:latin typeface="Times New Roman" panose="02020603050405020304" pitchFamily="18" charset="0"/>
                <a:cs typeface="Times New Roman" panose="02020603050405020304" pitchFamily="18" charset="0"/>
              </a:rPr>
              <a:t>оператор должен оборудовать каждый двор несколькими контейнерами для «сухого» и «мокрого» мусора. Если возможность размещения емкостей для сбора ТКО отсутствует (например в частном секторе), граждане вправе договориться с оператором о </a:t>
            </a:r>
            <a:r>
              <a:rPr lang="ru-RU" sz="1400" dirty="0" err="1">
                <a:latin typeface="Times New Roman" panose="02020603050405020304" pitchFamily="18" charset="0"/>
                <a:cs typeface="Times New Roman" panose="02020603050405020304" pitchFamily="18" charset="0"/>
              </a:rPr>
              <a:t>безконтейнерном</a:t>
            </a:r>
            <a:r>
              <a:rPr lang="ru-RU" sz="1400" dirty="0">
                <a:latin typeface="Times New Roman" panose="02020603050405020304" pitchFamily="18" charset="0"/>
                <a:cs typeface="Times New Roman" panose="02020603050405020304" pitchFamily="18" charset="0"/>
              </a:rPr>
              <a:t> вывозе отбросов. В таком случае компания должна предоставить потребителю специальные пакеты для складывания отходов (Правила обращения с ТКО, п. 10).</a:t>
            </a:r>
          </a:p>
        </p:txBody>
      </p:sp>
    </p:spTree>
    <p:extLst>
      <p:ext uri="{BB962C8B-B14F-4D97-AF65-F5344CB8AC3E}">
        <p14:creationId xmlns="" xmlns:p14="http://schemas.microsoft.com/office/powerpoint/2010/main" val="4033660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81000"/>
            <a:ext cx="7467600" cy="579438"/>
          </a:xfrm>
        </p:spPr>
        <p:txBody>
          <a:bodyPr/>
          <a:lstStyle/>
          <a:p>
            <a:pPr algn="ctr" fontAlgn="auto">
              <a:spcAft>
                <a:spcPts val="0"/>
              </a:spcAft>
              <a:defRPr/>
            </a:pPr>
            <a:r>
              <a:rPr lang="ru-RU" sz="2800" dirty="0" smtClean="0">
                <a:latin typeface="+mn-lt"/>
              </a:rPr>
              <a:t>Прочие услуги</a:t>
            </a:r>
            <a:endParaRPr lang="ru-RU" sz="2800" dirty="0">
              <a:latin typeface="+mn-lt"/>
            </a:endParaRPr>
          </a:p>
        </p:txBody>
      </p:sp>
      <p:sp>
        <p:nvSpPr>
          <p:cNvPr id="44035" name="Содержимое 2"/>
          <p:cNvSpPr>
            <a:spLocks noGrp="1"/>
          </p:cNvSpPr>
          <p:nvPr>
            <p:ph sz="quarter" idx="1"/>
          </p:nvPr>
        </p:nvSpPr>
        <p:spPr>
          <a:xfrm>
            <a:off x="428596" y="990600"/>
            <a:ext cx="8334404" cy="5867400"/>
          </a:xfrm>
        </p:spPr>
        <p:txBody>
          <a:bodyPr/>
          <a:lstStyle/>
          <a:p>
            <a:pPr marL="0" indent="176213" algn="just">
              <a:spcBef>
                <a:spcPct val="0"/>
              </a:spcBef>
              <a:buFont typeface="Wingdings 2" pitchFamily="18" charset="2"/>
              <a:buNone/>
            </a:pPr>
            <a:r>
              <a:rPr lang="ru-RU" sz="1300" dirty="0" smtClean="0">
                <a:latin typeface="Times New Roman" pitchFamily="18" charset="0"/>
                <a:cs typeface="Times New Roman" pitchFamily="18" charset="0"/>
              </a:rPr>
              <a:t>      Согласно п. 2 Правил содержания общего имущества в многоквартирном доме, утвержденных постановлением РФ № 491 от 13.08.2006 г. (ред. от 03.02.2022 г.), в состав общего имущества включается механическое, электрическое санитарно-техническое и иное оборудование, находящееся в многоквартирном доме за пределами или внутри помещений обслуживающее более одного жилого помещения. В п. 7 вышеуказанных Правил указано, что в состав общего имущества включается автоматически запирающиеся устройства дверей подъездов многоквартирного дома (домофон).</a:t>
            </a:r>
          </a:p>
          <a:p>
            <a:pPr marL="0" indent="355600" algn="just">
              <a:buNone/>
            </a:pPr>
            <a:r>
              <a:rPr lang="ru-RU" sz="1300" dirty="0" smtClean="0">
                <a:latin typeface="Times New Roman" pitchFamily="18" charset="0"/>
                <a:cs typeface="Times New Roman" pitchFamily="18" charset="0"/>
              </a:rPr>
              <a:t>Система ограниченного доступа «домофон», как оборудование, находящееся в многоквартирном доме, и обслуживающее более 1 помещения (квартиры), полностью отвечает признакам общего имущества в многоквартирном доме, указанным в ч.1 ст.36 Жилищного кодекса РФ и подпункт «</a:t>
            </a:r>
            <a:r>
              <a:rPr lang="ru-RU" sz="1300" dirty="0" err="1" smtClean="0">
                <a:latin typeface="Times New Roman" pitchFamily="18" charset="0"/>
                <a:cs typeface="Times New Roman" pitchFamily="18" charset="0"/>
              </a:rPr>
              <a:t>д</a:t>
            </a:r>
            <a:r>
              <a:rPr lang="ru-RU" sz="1300" dirty="0" smtClean="0">
                <a:latin typeface="Times New Roman" pitchFamily="18" charset="0"/>
                <a:cs typeface="Times New Roman" pitchFamily="18" charset="0"/>
              </a:rPr>
              <a:t>» п.2, п.7 Правил содержания общего имущества в многоквартирном доме.</a:t>
            </a:r>
          </a:p>
          <a:p>
            <a:pPr marL="0" indent="355600" algn="just">
              <a:buNone/>
            </a:pPr>
            <a:r>
              <a:rPr lang="ru-RU" sz="1300" dirty="0" smtClean="0">
                <a:latin typeface="Times New Roman" pitchFamily="18" charset="0"/>
                <a:cs typeface="Times New Roman" pitchFamily="18" charset="0"/>
              </a:rPr>
              <a:t>Система ограниченного доступа «домофон» выполняет не только функцию связи с визитером, а в первую очередь он выполняет охранную функцию – запирания двери подъезда, защиты от проникновения в дом и квартиры посторонних людей. Собственник многоквартирного дома, несмотря на то, что сам аппарат не установил, все равно продолжает пользоваться функцией </a:t>
            </a:r>
            <a:r>
              <a:rPr lang="ru-RU" sz="1300" dirty="0" err="1" smtClean="0">
                <a:latin typeface="Times New Roman" pitchFamily="18" charset="0"/>
                <a:cs typeface="Times New Roman" pitchFamily="18" charset="0"/>
              </a:rPr>
              <a:t>домофона</a:t>
            </a:r>
            <a:r>
              <a:rPr lang="ru-RU" sz="1300" dirty="0" smtClean="0">
                <a:latin typeface="Times New Roman" pitchFamily="18" charset="0"/>
                <a:cs typeface="Times New Roman" pitchFamily="18" charset="0"/>
              </a:rPr>
              <a:t> – охранной. А значит, должен оплачивать эту услугу.</a:t>
            </a:r>
          </a:p>
          <a:p>
            <a:pPr marL="0" indent="176213" algn="just">
              <a:spcBef>
                <a:spcPct val="0"/>
              </a:spcBef>
              <a:buFont typeface="Wingdings 2" pitchFamily="18" charset="2"/>
              <a:buNone/>
            </a:pPr>
            <a:r>
              <a:rPr lang="ru-RU" sz="1300" dirty="0" smtClean="0">
                <a:latin typeface="Times New Roman" pitchFamily="18" charset="0"/>
                <a:cs typeface="Times New Roman" pitchFamily="18" charset="0"/>
              </a:rPr>
              <a:t>      Система ограниченного доступа </a:t>
            </a:r>
            <a:r>
              <a:rPr lang="ru-RU" sz="1300" u="sng" dirty="0" smtClean="0">
                <a:latin typeface="Times New Roman" pitchFamily="18" charset="0"/>
                <a:cs typeface="Times New Roman" pitchFamily="18" charset="0"/>
              </a:rPr>
              <a:t>«домофон»</a:t>
            </a:r>
            <a:r>
              <a:rPr lang="ru-RU" sz="1300" dirty="0" smtClean="0">
                <a:latin typeface="Times New Roman" pitchFamily="18" charset="0"/>
                <a:cs typeface="Times New Roman" pitchFamily="18" charset="0"/>
              </a:rPr>
              <a:t> начисляется на основании заключенного договора жильца с поставщиком услуги, </a:t>
            </a:r>
            <a:r>
              <a:rPr lang="ru-RU" sz="1300" dirty="0" smtClean="0">
                <a:solidFill>
                  <a:srgbClr val="FF0000"/>
                </a:solidFill>
                <a:latin typeface="Times New Roman" pitchFamily="18" charset="0"/>
                <a:cs typeface="Times New Roman" pitchFamily="18" charset="0"/>
              </a:rPr>
              <a:t>указанным в ч. 1 ст. 36 (или 39) Жилищного кодекса РФ и подпункт «д» п. 2, п. 7 Правил содержания общего имущества в многоквартирном доме</a:t>
            </a:r>
            <a:r>
              <a:rPr lang="ru-RU" sz="1300" dirty="0" smtClean="0">
                <a:latin typeface="Times New Roman" pitchFamily="18" charset="0"/>
                <a:cs typeface="Times New Roman" pitchFamily="18" charset="0"/>
              </a:rPr>
              <a:t>. </a:t>
            </a:r>
          </a:p>
          <a:p>
            <a:pPr marL="0" indent="355600" algn="just">
              <a:spcBef>
                <a:spcPct val="0"/>
              </a:spcBef>
              <a:buFont typeface="Wingdings 2" pitchFamily="18" charset="2"/>
              <a:buNone/>
            </a:pPr>
            <a:r>
              <a:rPr lang="ru-RU" sz="1300" dirty="0" smtClean="0">
                <a:latin typeface="Times New Roman" pitchFamily="18" charset="0"/>
                <a:cs typeface="Times New Roman" pitchFamily="18" charset="0"/>
              </a:rPr>
              <a:t>В случае если на общем собрании собственников МКД было принято решение о включении услуги </a:t>
            </a:r>
            <a:r>
              <a:rPr lang="ru-RU" sz="1300" u="sng" dirty="0" smtClean="0">
                <a:latin typeface="Times New Roman" pitchFamily="18" charset="0"/>
                <a:cs typeface="Times New Roman" pitchFamily="18" charset="0"/>
              </a:rPr>
              <a:t>«</a:t>
            </a:r>
            <a:r>
              <a:rPr lang="ru-RU" sz="1300" u="sng" dirty="0" err="1" smtClean="0">
                <a:latin typeface="Times New Roman" pitchFamily="18" charset="0"/>
                <a:cs typeface="Times New Roman" pitchFamily="18" charset="0"/>
              </a:rPr>
              <a:t>домофон</a:t>
            </a:r>
            <a:r>
              <a:rPr lang="ru-RU" sz="1300" u="sng" dirty="0" smtClean="0">
                <a:latin typeface="Times New Roman" pitchFamily="18" charset="0"/>
                <a:cs typeface="Times New Roman" pitchFamily="18" charset="0"/>
              </a:rPr>
              <a:t>»</a:t>
            </a:r>
            <a:r>
              <a:rPr lang="ru-RU" sz="1300" dirty="0" smtClean="0">
                <a:latin typeface="Times New Roman" pitchFamily="18" charset="0"/>
                <a:cs typeface="Times New Roman" pitchFamily="18" charset="0"/>
              </a:rPr>
              <a:t> в состав общего имущества жильцов, то поставщиком системы ограниченного доступа будет являться управляющая компания. </a:t>
            </a:r>
          </a:p>
          <a:p>
            <a:pPr marL="0" indent="176213" algn="just">
              <a:spcBef>
                <a:spcPct val="0"/>
              </a:spcBef>
              <a:buFont typeface="Wingdings 2" pitchFamily="18" charset="2"/>
              <a:buNone/>
            </a:pPr>
            <a:r>
              <a:rPr lang="ru-RU" sz="1300" dirty="0" smtClean="0">
                <a:latin typeface="Times New Roman" pitchFamily="18" charset="0"/>
                <a:cs typeface="Times New Roman" pitchFamily="18" charset="0"/>
              </a:rPr>
              <a:t>Тариф на обслуживание ограниченного доступа «домофон» </a:t>
            </a:r>
            <a:r>
              <a:rPr lang="ru-RU" sz="1300" dirty="0" smtClean="0">
                <a:solidFill>
                  <a:srgbClr val="00B0F0"/>
                </a:solidFill>
                <a:latin typeface="Times New Roman" pitchFamily="18" charset="0"/>
                <a:cs typeface="Times New Roman" pitchFamily="18" charset="0"/>
              </a:rPr>
              <a:t>устанавливается поставщиком услуги</a:t>
            </a:r>
            <a:r>
              <a:rPr lang="ru-RU" sz="1300" dirty="0" smtClean="0">
                <a:latin typeface="Times New Roman" pitchFamily="18" charset="0"/>
                <a:cs typeface="Times New Roman" pitchFamily="18" charset="0"/>
              </a:rPr>
              <a:t>.</a:t>
            </a:r>
          </a:p>
          <a:p>
            <a:pPr marL="0" indent="176213" algn="just">
              <a:spcBef>
                <a:spcPct val="0"/>
              </a:spcBef>
              <a:buFont typeface="Wingdings 2" pitchFamily="18" charset="2"/>
              <a:buNone/>
            </a:pPr>
            <a:r>
              <a:rPr lang="ru-RU" sz="1300" dirty="0" smtClean="0">
                <a:latin typeface="Times New Roman" pitchFamily="18" charset="0"/>
                <a:cs typeface="Times New Roman" pitchFamily="18" charset="0"/>
              </a:rPr>
              <a:t>      </a:t>
            </a:r>
          </a:p>
          <a:p>
            <a:pPr marL="0" indent="176213" algn="just">
              <a:lnSpc>
                <a:spcPct val="150000"/>
              </a:lnSpc>
              <a:spcBef>
                <a:spcPct val="0"/>
              </a:spcBef>
              <a:buFont typeface="Wingdings 2" pitchFamily="18" charset="2"/>
              <a:buNone/>
            </a:pPr>
            <a:r>
              <a:rPr lang="ru-RU" sz="1200" dirty="0" smtClean="0">
                <a:latin typeface="Times New Roman" pitchFamily="18" charset="0"/>
                <a:cs typeface="Times New Roman" pitchFamily="18" charset="0"/>
              </a:rPr>
              <a:t>       </a:t>
            </a:r>
          </a:p>
          <a:p>
            <a:pPr marL="0" indent="176213" algn="just">
              <a:lnSpc>
                <a:spcPct val="150000"/>
              </a:lnSpc>
              <a:spcBef>
                <a:spcPct val="0"/>
              </a:spcBef>
              <a:buFont typeface="Wingdings 2" pitchFamily="18" charset="2"/>
              <a:buNone/>
            </a:pPr>
            <a:endParaRPr lang="ru-RU" sz="1400" dirty="0" smtClean="0">
              <a:latin typeface="Times New Roman" pitchFamily="18" charset="0"/>
              <a:cs typeface="Times New Roman" pitchFamily="18" charset="0"/>
            </a:endParaRPr>
          </a:p>
        </p:txBody>
      </p:sp>
    </p:spTree>
  </p:cSld>
  <p:clrMapOvr>
    <a:masterClrMapping/>
  </p:clrMapOvr>
  <p:transition spd="med"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1"/>
          </p:nvPr>
        </p:nvSpPr>
        <p:spPr>
          <a:xfrm>
            <a:off x="152400" y="304800"/>
            <a:ext cx="8305800" cy="6324600"/>
          </a:xfrm>
        </p:spPr>
        <p:txBody>
          <a:bodyPr/>
          <a:lstStyle/>
          <a:p>
            <a:pPr algn="just">
              <a:lnSpc>
                <a:spcPct val="150000"/>
              </a:lnSpc>
              <a:buNone/>
            </a:pPr>
            <a:r>
              <a:rPr lang="ru-RU" dirty="0" smtClean="0">
                <a:latin typeface="Times New Roman" pitchFamily="18" charset="0"/>
                <a:cs typeface="Times New Roman" pitchFamily="18" charset="0"/>
              </a:rPr>
              <a:t>		</a:t>
            </a:r>
          </a:p>
          <a:p>
            <a:pPr algn="just">
              <a:lnSpc>
                <a:spcPct val="150000"/>
              </a:lnSpc>
              <a:buNone/>
            </a:pPr>
            <a:endParaRPr lang="ru-RU" sz="1900" dirty="0" smtClean="0">
              <a:latin typeface="Times New Roman" pitchFamily="18" charset="0"/>
              <a:cs typeface="Times New Roman" pitchFamily="18" charset="0"/>
            </a:endParaRPr>
          </a:p>
          <a:p>
            <a:pPr algn="just">
              <a:lnSpc>
                <a:spcPct val="150000"/>
              </a:lnSpc>
              <a:buNone/>
            </a:pPr>
            <a:r>
              <a:rPr lang="ru-RU" sz="1900" dirty="0" smtClean="0">
                <a:latin typeface="Times New Roman" pitchFamily="18" charset="0"/>
                <a:cs typeface="Times New Roman" pitchFamily="18" charset="0"/>
              </a:rPr>
              <a:t>		На протяжении всего времени своего существования ООО «ЕРИЦ» стремится обеспечить максимально удобные условия оплаты жилищно-коммунальных услуг для потребителей. </a:t>
            </a:r>
          </a:p>
          <a:p>
            <a:pPr algn="just">
              <a:lnSpc>
                <a:spcPct val="150000"/>
              </a:lnSpc>
              <a:buNone/>
            </a:pPr>
            <a:r>
              <a:rPr lang="ru-RU" sz="1900" dirty="0" smtClean="0">
                <a:latin typeface="Times New Roman" pitchFamily="18" charset="0"/>
                <a:cs typeface="Times New Roman" pitchFamily="18" charset="0"/>
              </a:rPr>
              <a:t>		Одним из значительных шагов в этом направлении стала разработка адаптированного под рядового потребителя единого платежного документа. Ведь ни для кого не секрет, что гораздо проще оплатить все обязательные платежи за ЖКУ в пользу разных поставщиков по единому платежному документу, а не по нескольким квитанциям.</a:t>
            </a:r>
            <a:endParaRPr lang="ru-RU" sz="19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400" y="5562600"/>
            <a:ext cx="8610600" cy="830997"/>
          </a:xfrm>
          <a:prstGeom prst="rect">
            <a:avLst/>
          </a:prstGeom>
        </p:spPr>
        <p:txBody>
          <a:bodyPr wrap="square">
            <a:spAutoFit/>
          </a:bodyPr>
          <a:lstStyle/>
          <a:p>
            <a:pPr indent="355600" algn="just"/>
            <a:r>
              <a:rPr lang="ru-RU" sz="1600" dirty="0" smtClean="0">
                <a:latin typeface="Times New Roman" pitchFamily="18" charset="0"/>
                <a:cs typeface="Times New Roman" pitchFamily="18" charset="0"/>
              </a:rPr>
              <a:t>Для каждой услуги используются свои единицы измерения: водоснабжение и водоотведение (в том числе и коммунальный ресурс) – м</a:t>
            </a:r>
            <a:r>
              <a:rPr lang="ru-RU" sz="1600" baseline="30000" dirty="0" smtClean="0">
                <a:latin typeface="Times New Roman" pitchFamily="18" charset="0"/>
                <a:cs typeface="Times New Roman" pitchFamily="18" charset="0"/>
              </a:rPr>
              <a:t>3</a:t>
            </a:r>
            <a:r>
              <a:rPr lang="ru-RU" sz="1600" dirty="0" smtClean="0">
                <a:latin typeface="Times New Roman" pitchFamily="18" charset="0"/>
                <a:cs typeface="Times New Roman" pitchFamily="18" charset="0"/>
              </a:rPr>
              <a:t>; содержание и текущий ремонт, наём жилья – м</a:t>
            </a:r>
            <a:r>
              <a:rPr lang="ru-RU" sz="1600" baseline="300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 отопление и </a:t>
            </a:r>
            <a:r>
              <a:rPr lang="ru-RU" sz="1600" dirty="0" err="1" smtClean="0">
                <a:latin typeface="Times New Roman" pitchFamily="18" charset="0"/>
                <a:cs typeface="Times New Roman" pitchFamily="18" charset="0"/>
              </a:rPr>
              <a:t>теплоэнергия</a:t>
            </a:r>
            <a:r>
              <a:rPr lang="ru-RU" sz="1600" dirty="0" smtClean="0">
                <a:latin typeface="Times New Roman" pitchFamily="18" charset="0"/>
                <a:cs typeface="Times New Roman" pitchFamily="18" charset="0"/>
              </a:rPr>
              <a:t>  для горячей воды – Гкал, ТКО – с человека, аудио </a:t>
            </a:r>
            <a:r>
              <a:rPr lang="ru-RU" sz="1600" dirty="0" err="1" smtClean="0">
                <a:latin typeface="Times New Roman" pitchFamily="18" charset="0"/>
                <a:cs typeface="Times New Roman" pitchFamily="18" charset="0"/>
              </a:rPr>
              <a:t>домофон</a:t>
            </a:r>
            <a:r>
              <a:rPr lang="ru-RU" sz="1600" dirty="0" smtClean="0">
                <a:latin typeface="Times New Roman" pitchFamily="18" charset="0"/>
                <a:cs typeface="Times New Roman" pitchFamily="18" charset="0"/>
              </a:rPr>
              <a:t> – един.</a:t>
            </a:r>
            <a:endParaRPr lang="ru-RU" sz="1600" dirty="0"/>
          </a:p>
        </p:txBody>
      </p:sp>
      <p:pic>
        <p:nvPicPr>
          <p:cNvPr id="5" name="Рисунок 4" descr="1.jpg"/>
          <p:cNvPicPr>
            <a:picLocks noChangeAspect="1"/>
          </p:cNvPicPr>
          <p:nvPr/>
        </p:nvPicPr>
        <p:blipFill>
          <a:blip r:embed="rId2"/>
          <a:stretch>
            <a:fillRect/>
          </a:stretch>
        </p:blipFill>
        <p:spPr>
          <a:xfrm>
            <a:off x="714348" y="500042"/>
            <a:ext cx="7286676" cy="4331038"/>
          </a:xfrm>
          <a:prstGeom prst="rect">
            <a:avLst/>
          </a:prstGeom>
        </p:spPr>
      </p:pic>
      <p:sp>
        <p:nvSpPr>
          <p:cNvPr id="6" name="Скругленный прямоугольник 5"/>
          <p:cNvSpPr/>
          <p:nvPr/>
        </p:nvSpPr>
        <p:spPr>
          <a:xfrm>
            <a:off x="1714480" y="500042"/>
            <a:ext cx="428628" cy="428628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jpg"/>
          <p:cNvPicPr>
            <a:picLocks noChangeAspect="1"/>
          </p:cNvPicPr>
          <p:nvPr/>
        </p:nvPicPr>
        <p:blipFill>
          <a:blip r:embed="rId2"/>
          <a:stretch>
            <a:fillRect/>
          </a:stretch>
        </p:blipFill>
        <p:spPr>
          <a:xfrm>
            <a:off x="1000100" y="285728"/>
            <a:ext cx="7429552" cy="4545352"/>
          </a:xfrm>
          <a:prstGeom prst="rect">
            <a:avLst/>
          </a:prstGeom>
        </p:spPr>
      </p:pic>
      <p:sp>
        <p:nvSpPr>
          <p:cNvPr id="7" name="Скругленный прямоугольник 6"/>
          <p:cNvSpPr/>
          <p:nvPr/>
        </p:nvSpPr>
        <p:spPr>
          <a:xfrm>
            <a:off x="4572000" y="500042"/>
            <a:ext cx="571504" cy="414340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5643570" y="500042"/>
            <a:ext cx="642942" cy="414340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7467600" cy="579438"/>
          </a:xfrm>
        </p:spPr>
        <p:txBody>
          <a:bodyPr/>
          <a:lstStyle/>
          <a:p>
            <a:pPr algn="ctr"/>
            <a:r>
              <a:rPr lang="ru-RU" dirty="0" smtClean="0"/>
              <a:t>Нормативы потребления</a:t>
            </a:r>
            <a:endParaRPr lang="ru-RU" dirty="0"/>
          </a:p>
        </p:txBody>
      </p:sp>
      <p:sp>
        <p:nvSpPr>
          <p:cNvPr id="3" name="Содержимое 2"/>
          <p:cNvSpPr>
            <a:spLocks noGrp="1"/>
          </p:cNvSpPr>
          <p:nvPr>
            <p:ph sz="quarter" idx="1"/>
          </p:nvPr>
        </p:nvSpPr>
        <p:spPr>
          <a:xfrm>
            <a:off x="152400" y="838200"/>
            <a:ext cx="8686800" cy="5635752"/>
          </a:xfrm>
          <a:ln>
            <a:solidFill>
              <a:schemeClr val="tx1"/>
            </a:solidFill>
          </a:ln>
        </p:spPr>
        <p:txBody>
          <a:bodyPr/>
          <a:lstStyle/>
          <a:p>
            <a:pPr algn="just">
              <a:lnSpc>
                <a:spcPct val="150000"/>
              </a:lnSpc>
              <a:buNone/>
            </a:pPr>
            <a:r>
              <a:rPr lang="ru-RU" sz="1600" dirty="0" smtClean="0">
                <a:latin typeface="Times New Roman" pitchFamily="18" charset="0"/>
                <a:cs typeface="Times New Roman" pitchFamily="18" charset="0"/>
              </a:rPr>
              <a:t>		Для жилых помещений в МКД и жилых домов, подключённых к системам центрального водоснабжения установлены следующие нормативы потребления коммунальных услуг по холодному и горячему водоснабжения при отсутствии индивидуальных приборов учета (Приказ Департамента жилищно-коммунального комплекса и энергетики ХМАО-Югры от 25.12.2017 г. № 12-нп)</a:t>
            </a:r>
          </a:p>
          <a:p>
            <a:pPr algn="just">
              <a:lnSpc>
                <a:spcPct val="150000"/>
              </a:lnSpc>
              <a:buNone/>
            </a:pPr>
            <a:endParaRPr lang="ru-RU" sz="1600" dirty="0" smtClean="0">
              <a:latin typeface="Times New Roman" pitchFamily="18" charset="0"/>
              <a:cs typeface="Times New Roman" pitchFamily="18" charset="0"/>
            </a:endParaRPr>
          </a:p>
          <a:p>
            <a:pPr algn="just">
              <a:lnSpc>
                <a:spcPct val="150000"/>
              </a:lnSpc>
              <a:buNone/>
            </a:pPr>
            <a:r>
              <a:rPr lang="ru-RU" sz="1600" dirty="0" smtClean="0">
                <a:latin typeface="Times New Roman" pitchFamily="18" charset="0"/>
                <a:cs typeface="Times New Roman" pitchFamily="18" charset="0"/>
              </a:rPr>
              <a:t>	</a:t>
            </a:r>
          </a:p>
          <a:p>
            <a:pPr algn="just">
              <a:lnSpc>
                <a:spcPct val="150000"/>
              </a:lnSpc>
              <a:buNone/>
            </a:pPr>
            <a:endParaRPr lang="ru-RU" sz="1600" dirty="0" smtClean="0">
              <a:latin typeface="Times New Roman" pitchFamily="18" charset="0"/>
              <a:cs typeface="Times New Roman" pitchFamily="18" charset="0"/>
            </a:endParaRPr>
          </a:p>
          <a:p>
            <a:pPr algn="just">
              <a:lnSpc>
                <a:spcPct val="150000"/>
              </a:lnSpc>
              <a:buNone/>
            </a:pPr>
            <a:endParaRPr lang="ru-RU" sz="1400" dirty="0" smtClean="0"/>
          </a:p>
          <a:p>
            <a:pPr algn="just">
              <a:lnSpc>
                <a:spcPct val="150000"/>
              </a:lnSpc>
              <a:buNone/>
            </a:pPr>
            <a:endParaRPr lang="ru-RU" sz="1400" dirty="0" smtClean="0"/>
          </a:p>
          <a:p>
            <a:pPr algn="just">
              <a:lnSpc>
                <a:spcPct val="150000"/>
              </a:lnSpc>
              <a:buNone/>
            </a:pPr>
            <a:r>
              <a:rPr lang="ru-RU" sz="1400" dirty="0" smtClean="0"/>
              <a:t>		</a:t>
            </a:r>
          </a:p>
          <a:p>
            <a:pPr algn="just">
              <a:lnSpc>
                <a:spcPct val="150000"/>
              </a:lnSpc>
              <a:buNone/>
            </a:pPr>
            <a:endParaRPr lang="ru-RU" sz="1400" dirty="0" smtClean="0"/>
          </a:p>
          <a:p>
            <a:pPr algn="just">
              <a:lnSpc>
                <a:spcPct val="150000"/>
              </a:lnSpc>
              <a:buNone/>
            </a:pPr>
            <a:r>
              <a:rPr lang="ru-RU" sz="1400" dirty="0" smtClean="0"/>
              <a:t>		Данная информация представлена на сайте </a:t>
            </a:r>
            <a:r>
              <a:rPr lang="en-US" sz="1400" dirty="0" smtClean="0">
                <a:latin typeface="Times New Roman" pitchFamily="18" charset="0"/>
                <a:cs typeface="Times New Roman" pitchFamily="18" charset="0"/>
                <a:hlinkClick r:id="rId2"/>
              </a:rPr>
              <a:t>http://www.erickgl.ru</a:t>
            </a:r>
            <a:r>
              <a:rPr lang="ru-RU" sz="1400" dirty="0" smtClean="0">
                <a:latin typeface="Times New Roman" pitchFamily="18" charset="0"/>
                <a:cs typeface="Times New Roman" pitchFamily="18" charset="0"/>
                <a:hlinkClick r:id="rId2"/>
              </a:rPr>
              <a:t>/Информация/Тарифы и Нормативы /</a:t>
            </a:r>
            <a:r>
              <a:rPr lang="ru-RU" sz="1400" dirty="0" smtClean="0">
                <a:latin typeface="Times New Roman" pitchFamily="18" charset="0"/>
                <a:cs typeface="Times New Roman" pitchFamily="18" charset="0"/>
              </a:rPr>
              <a:t> Нормативы </a:t>
            </a:r>
            <a:r>
              <a:rPr lang="ru-RU" sz="1400" dirty="0">
                <a:latin typeface="Times New Roman" pitchFamily="18" charset="0"/>
                <a:cs typeface="Times New Roman" pitchFamily="18" charset="0"/>
              </a:rPr>
              <a:t>воды и канализации с </a:t>
            </a:r>
            <a:r>
              <a:rPr lang="ru-RU" sz="1400" dirty="0" smtClean="0">
                <a:latin typeface="Times New Roman" pitchFamily="18" charset="0"/>
                <a:cs typeface="Times New Roman" pitchFamily="18" charset="0"/>
              </a:rPr>
              <a:t>01.07.19 г. по </a:t>
            </a:r>
            <a:r>
              <a:rPr lang="ru-RU" sz="1400" dirty="0">
                <a:latin typeface="Times New Roman" pitchFamily="18" charset="0"/>
                <a:cs typeface="Times New Roman" pitchFamily="18" charset="0"/>
              </a:rPr>
              <a:t>всем домам</a:t>
            </a:r>
            <a:endParaRPr lang="ru-RU" sz="1800" dirty="0" smtClean="0">
              <a:latin typeface="Times New Roman" pitchFamily="18" charset="0"/>
              <a:cs typeface="Times New Roman" pitchFamily="18" charset="0"/>
            </a:endParaRPr>
          </a:p>
          <a:p>
            <a:pPr>
              <a:buNone/>
            </a:pPr>
            <a:endParaRPr lang="ru-RU" dirty="0" smtClean="0"/>
          </a:p>
          <a:p>
            <a:pPr>
              <a:buNone/>
            </a:pPr>
            <a:endParaRPr lang="ru-RU" dirty="0" smtClean="0"/>
          </a:p>
          <a:p>
            <a:endParaRPr lang="ru-RU" baseline="30000" dirty="0"/>
          </a:p>
        </p:txBody>
      </p:sp>
      <p:sp>
        <p:nvSpPr>
          <p:cNvPr id="4" name="Стрелка вправо 3"/>
          <p:cNvSpPr/>
          <p:nvPr/>
        </p:nvSpPr>
        <p:spPr>
          <a:xfrm>
            <a:off x="304800" y="57150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Таблица 4"/>
          <p:cNvGraphicFramePr>
            <a:graphicFrameLocks noGrp="1"/>
          </p:cNvGraphicFramePr>
          <p:nvPr>
            <p:extLst>
              <p:ext uri="{D42A27DB-BD31-4B8C-83A1-F6EECF244321}">
                <p14:modId xmlns="" xmlns:p14="http://schemas.microsoft.com/office/powerpoint/2010/main" val="3122648037"/>
              </p:ext>
            </p:extLst>
          </p:nvPr>
        </p:nvGraphicFramePr>
        <p:xfrm>
          <a:off x="609600" y="2895600"/>
          <a:ext cx="7924800" cy="2534416"/>
        </p:xfrm>
        <a:graphic>
          <a:graphicData uri="http://schemas.openxmlformats.org/drawingml/2006/table">
            <a:tbl>
              <a:tblPr firstRow="1" bandRow="1">
                <a:tableStyleId>{5C22544A-7EE6-4342-B048-85BDC9FD1C3A}</a:tableStyleId>
              </a:tblPr>
              <a:tblGrid>
                <a:gridCol w="2209800">
                  <a:extLst>
                    <a:ext uri="{9D8B030D-6E8A-4147-A177-3AD203B41FA5}">
                      <a16:colId xmlns="" xmlns:a16="http://schemas.microsoft.com/office/drawing/2014/main" val="20000"/>
                    </a:ext>
                  </a:extLst>
                </a:gridCol>
                <a:gridCol w="1950720">
                  <a:extLst>
                    <a:ext uri="{9D8B030D-6E8A-4147-A177-3AD203B41FA5}">
                      <a16:colId xmlns="" xmlns:a16="http://schemas.microsoft.com/office/drawing/2014/main" val="20001"/>
                    </a:ext>
                  </a:extLst>
                </a:gridCol>
                <a:gridCol w="1849120">
                  <a:extLst>
                    <a:ext uri="{9D8B030D-6E8A-4147-A177-3AD203B41FA5}">
                      <a16:colId xmlns="" xmlns:a16="http://schemas.microsoft.com/office/drawing/2014/main" val="20002"/>
                    </a:ext>
                  </a:extLst>
                </a:gridCol>
                <a:gridCol w="1915160">
                  <a:extLst>
                    <a:ext uri="{9D8B030D-6E8A-4147-A177-3AD203B41FA5}">
                      <a16:colId xmlns="" xmlns:a16="http://schemas.microsoft.com/office/drawing/2014/main" val="20003"/>
                    </a:ext>
                  </a:extLst>
                </a:gridCol>
              </a:tblGrid>
              <a:tr h="812732">
                <a:tc>
                  <a:txBody>
                    <a:bodyPr/>
                    <a:lstStyle/>
                    <a:p>
                      <a:pPr algn="l"/>
                      <a:r>
                        <a:rPr lang="ru-RU" sz="1200" dirty="0" smtClean="0"/>
                        <a:t>Степень благоустройства </a:t>
                      </a:r>
                      <a:r>
                        <a:rPr lang="ru-RU" sz="1200" baseline="0" dirty="0" smtClean="0"/>
                        <a:t> жилищного фонда</a:t>
                      </a:r>
                      <a:endParaRPr lang="ru-RU" sz="1200" dirty="0"/>
                    </a:p>
                  </a:txBody>
                  <a:tcPr anchor="ctr"/>
                </a:tc>
                <a:tc>
                  <a:txBody>
                    <a:bodyPr/>
                    <a:lstStyle/>
                    <a:p>
                      <a:pPr algn="l"/>
                      <a:r>
                        <a:rPr lang="ru-RU" sz="1200" dirty="0" smtClean="0"/>
                        <a:t>Норматив холодного водоснабжения, м</a:t>
                      </a:r>
                      <a:r>
                        <a:rPr lang="ru-RU" sz="1200" baseline="30000" dirty="0" smtClean="0"/>
                        <a:t>3</a:t>
                      </a:r>
                      <a:endParaRPr lang="ru-RU" sz="1200" baseline="30000" dirty="0"/>
                    </a:p>
                  </a:txBody>
                  <a:tcPr anchor="ctr"/>
                </a:tc>
                <a:tc>
                  <a:txBody>
                    <a:bodyPr/>
                    <a:lstStyle/>
                    <a:p>
                      <a:pPr algn="l"/>
                      <a:r>
                        <a:rPr lang="ru-RU" sz="1200" dirty="0" smtClean="0"/>
                        <a:t>Норматив горячего водоснабжения, м</a:t>
                      </a:r>
                      <a:r>
                        <a:rPr lang="ru-RU" sz="1200" baseline="30000" dirty="0" smtClean="0"/>
                        <a:t>3</a:t>
                      </a:r>
                      <a:endParaRPr lang="ru-RU" sz="1200" baseline="30000" dirty="0"/>
                    </a:p>
                  </a:txBody>
                  <a:tcPr anchor="ctr"/>
                </a:tc>
                <a:tc>
                  <a:txBody>
                    <a:bodyPr/>
                    <a:lstStyle/>
                    <a:p>
                      <a:pPr algn="l"/>
                      <a:r>
                        <a:rPr lang="ru-RU" sz="1200" dirty="0" smtClean="0"/>
                        <a:t>Норматив водоотведения, м</a:t>
                      </a:r>
                      <a:r>
                        <a:rPr lang="ru-RU" sz="1200" baseline="30000" dirty="0" smtClean="0"/>
                        <a:t>3</a:t>
                      </a:r>
                      <a:endParaRPr lang="ru-RU" sz="1200" baseline="30000" dirty="0"/>
                    </a:p>
                  </a:txBody>
                  <a:tcPr anchor="ctr"/>
                </a:tc>
                <a:extLst>
                  <a:ext uri="{0D108BD9-81ED-4DB2-BD59-A6C34878D82A}">
                    <a16:rowId xmlns="" xmlns:a16="http://schemas.microsoft.com/office/drawing/2014/main" val="10000"/>
                  </a:ext>
                </a:extLst>
              </a:tr>
              <a:tr h="863668">
                <a:tc>
                  <a:txBody>
                    <a:bodyPr/>
                    <a:lstStyle/>
                    <a:p>
                      <a:r>
                        <a:rPr lang="ru-RU" sz="1200" dirty="0" smtClean="0"/>
                        <a:t>Жилые дома с полным благоустройствам, высотой не выше 10 этажей (на 1 человека в месяц)</a:t>
                      </a:r>
                      <a:endParaRPr lang="ru-RU" sz="1200" dirty="0"/>
                    </a:p>
                  </a:txBody>
                  <a:tcPr/>
                </a:tc>
                <a:tc>
                  <a:txBody>
                    <a:bodyPr/>
                    <a:lstStyle/>
                    <a:p>
                      <a:pPr algn="ctr"/>
                      <a:endParaRPr lang="ru-RU" sz="1200" dirty="0" smtClean="0">
                        <a:solidFill>
                          <a:srgbClr val="FF0000"/>
                        </a:solidFill>
                      </a:endParaRPr>
                    </a:p>
                    <a:p>
                      <a:pPr algn="ctr"/>
                      <a:r>
                        <a:rPr lang="ru-RU" sz="1200" dirty="0" smtClean="0">
                          <a:solidFill>
                            <a:srgbClr val="FF0000"/>
                          </a:solidFill>
                        </a:rPr>
                        <a:t>3,930</a:t>
                      </a:r>
                      <a:endParaRPr lang="ru-RU" sz="1200" dirty="0">
                        <a:solidFill>
                          <a:srgbClr val="FF0000"/>
                        </a:solidFill>
                      </a:endParaRPr>
                    </a:p>
                  </a:txBody>
                  <a:tcPr/>
                </a:tc>
                <a:tc>
                  <a:txBody>
                    <a:bodyPr/>
                    <a:lstStyle/>
                    <a:p>
                      <a:pPr algn="ctr"/>
                      <a:endParaRPr lang="ru-RU" sz="1200" dirty="0" smtClean="0">
                        <a:solidFill>
                          <a:srgbClr val="FF0000"/>
                        </a:solidFill>
                      </a:endParaRPr>
                    </a:p>
                    <a:p>
                      <a:pPr algn="ctr"/>
                      <a:r>
                        <a:rPr lang="ru-RU" sz="1200" dirty="0" smtClean="0">
                          <a:solidFill>
                            <a:srgbClr val="FF0000"/>
                          </a:solidFill>
                        </a:rPr>
                        <a:t>3,461</a:t>
                      </a:r>
                      <a:endParaRPr lang="ru-RU" sz="1200" dirty="0">
                        <a:solidFill>
                          <a:srgbClr val="FF0000"/>
                        </a:solidFill>
                      </a:endParaRPr>
                    </a:p>
                  </a:txBody>
                  <a:tcPr/>
                </a:tc>
                <a:tc>
                  <a:txBody>
                    <a:bodyPr/>
                    <a:lstStyle/>
                    <a:p>
                      <a:pPr algn="ctr"/>
                      <a:endParaRPr lang="ru-RU" sz="1200" dirty="0" smtClean="0">
                        <a:solidFill>
                          <a:srgbClr val="FF0000"/>
                        </a:solidFill>
                      </a:endParaRPr>
                    </a:p>
                    <a:p>
                      <a:pPr algn="ctr"/>
                      <a:r>
                        <a:rPr lang="ru-RU" sz="1200" dirty="0" smtClean="0">
                          <a:solidFill>
                            <a:srgbClr val="FF0000"/>
                          </a:solidFill>
                        </a:rPr>
                        <a:t>7,391</a:t>
                      </a:r>
                      <a:endParaRPr lang="ru-RU" sz="1200" dirty="0">
                        <a:solidFill>
                          <a:srgbClr val="FF0000"/>
                        </a:solidFill>
                      </a:endParaRPr>
                    </a:p>
                  </a:txBody>
                  <a:tcPr/>
                </a:tc>
                <a:extLst>
                  <a:ext uri="{0D108BD9-81ED-4DB2-BD59-A6C34878D82A}">
                    <a16:rowId xmlns="" xmlns:a16="http://schemas.microsoft.com/office/drawing/2014/main" val="10001"/>
                  </a:ext>
                </a:extLst>
              </a:tr>
              <a:tr h="858016">
                <a:tc>
                  <a:txBody>
                    <a:bodyPr/>
                    <a:lstStyle/>
                    <a:p>
                      <a:r>
                        <a:rPr lang="ru-RU" sz="1200" dirty="0" smtClean="0"/>
                        <a:t>Жилые дома высотой 11 этажей и выше, с полным благоустройством (на 1</a:t>
                      </a:r>
                      <a:r>
                        <a:rPr lang="ru-RU" sz="1200" baseline="0" dirty="0" smtClean="0"/>
                        <a:t> </a:t>
                      </a:r>
                      <a:r>
                        <a:rPr lang="ru-RU" sz="1200" dirty="0" smtClean="0"/>
                        <a:t>человека)</a:t>
                      </a:r>
                      <a:endParaRPr lang="ru-RU" sz="1200" dirty="0"/>
                    </a:p>
                  </a:txBody>
                  <a:tcPr/>
                </a:tc>
                <a:tc>
                  <a:txBody>
                    <a:bodyPr/>
                    <a:lstStyle/>
                    <a:p>
                      <a:pPr algn="ctr"/>
                      <a:endParaRPr lang="ru-RU" sz="1200" dirty="0" smtClean="0"/>
                    </a:p>
                    <a:p>
                      <a:pPr algn="ctr"/>
                      <a:r>
                        <a:rPr lang="ru-RU" sz="1200" dirty="0" smtClean="0"/>
                        <a:t>4,763</a:t>
                      </a:r>
                      <a:endParaRPr lang="ru-RU" sz="1200" dirty="0"/>
                    </a:p>
                  </a:txBody>
                  <a:tcPr/>
                </a:tc>
                <a:tc>
                  <a:txBody>
                    <a:bodyPr/>
                    <a:lstStyle/>
                    <a:p>
                      <a:pPr algn="ctr"/>
                      <a:endParaRPr lang="ru-RU" sz="1200" dirty="0" smtClean="0"/>
                    </a:p>
                    <a:p>
                      <a:pPr algn="ctr"/>
                      <a:r>
                        <a:rPr lang="ru-RU" sz="1200" dirty="0" smtClean="0"/>
                        <a:t>3,885</a:t>
                      </a:r>
                      <a:endParaRPr lang="ru-RU" sz="1200" dirty="0"/>
                    </a:p>
                  </a:txBody>
                  <a:tcPr/>
                </a:tc>
                <a:tc>
                  <a:txBody>
                    <a:bodyPr/>
                    <a:lstStyle/>
                    <a:p>
                      <a:pPr algn="ctr"/>
                      <a:endParaRPr lang="ru-RU" sz="1200" dirty="0" smtClean="0"/>
                    </a:p>
                    <a:p>
                      <a:pPr algn="ctr"/>
                      <a:r>
                        <a:rPr lang="ru-RU" sz="1200" dirty="0" smtClean="0"/>
                        <a:t>8,648</a:t>
                      </a:r>
                      <a:endParaRPr lang="ru-RU" sz="1200" dirty="0"/>
                    </a:p>
                  </a:txBody>
                  <a:tcPr/>
                </a:tc>
                <a:extLst>
                  <a:ext uri="{0D108BD9-81ED-4DB2-BD59-A6C34878D82A}">
                    <a16:rowId xmlns=""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quarter" idx="1"/>
          </p:nvPr>
        </p:nvSpPr>
        <p:spPr>
          <a:xfrm>
            <a:off x="533400" y="304800"/>
            <a:ext cx="8229600" cy="6553200"/>
          </a:xfrm>
        </p:spPr>
        <p:txBody>
          <a:bodyPr/>
          <a:lstStyle/>
          <a:p>
            <a:pPr marL="0" indent="0" algn="just" fontAlgn="auto">
              <a:lnSpc>
                <a:spcPct val="150000"/>
              </a:lnSpc>
              <a:spcBef>
                <a:spcPts val="0"/>
              </a:spcBef>
              <a:spcAft>
                <a:spcPts val="0"/>
              </a:spcAft>
              <a:buFont typeface="Wingdings 2" pitchFamily="18" charset="2"/>
              <a:buNone/>
              <a:defRPr/>
            </a:pPr>
            <a:r>
              <a:rPr lang="ru-RU" sz="1200" dirty="0" smtClean="0">
                <a:latin typeface="Times New Roman" pitchFamily="18" charset="0"/>
                <a:cs typeface="Times New Roman" pitchFamily="18" charset="0"/>
              </a:rPr>
              <a:t>	</a:t>
            </a:r>
          </a:p>
          <a:p>
            <a:pPr marL="0" indent="0" algn="just" fontAlgn="auto">
              <a:lnSpc>
                <a:spcPct val="150000"/>
              </a:lnSpc>
              <a:spcBef>
                <a:spcPts val="0"/>
              </a:spcBef>
              <a:spcAft>
                <a:spcPts val="0"/>
              </a:spcAft>
              <a:buFont typeface="Wingdings 2" pitchFamily="18" charset="2"/>
              <a:buNone/>
              <a:defRPr/>
            </a:pPr>
            <a:r>
              <a:rPr lang="ru-RU" sz="1200" dirty="0" smtClean="0">
                <a:latin typeface="Times New Roman" pitchFamily="18" charset="0"/>
                <a:cs typeface="Times New Roman" pitchFamily="18" charset="0"/>
              </a:rPr>
              <a:t>	На основании Положения о Департаменте жилищно-коммунального комплекса и энергетики ХМАО – Югры, утвержденного постановлением Губернатора ХМАО – Югры от 22.12.2017 г. № 11-нп, утверждены нормативы потребления коммунальных услуг по отоплению для собственников и пользователей жилых помещений в МКД, применяемые для расчета размера платы за потребляемую коммунальную услугу при отсутствии общедомовых приборов учета на территории ХМАО – Югры,  по степени благоустройства дома:</a:t>
            </a:r>
          </a:p>
          <a:p>
            <a:pPr marL="0" indent="0" algn="just" fontAlgn="auto">
              <a:lnSpc>
                <a:spcPct val="150000"/>
              </a:lnSpc>
              <a:spcBef>
                <a:spcPts val="0"/>
              </a:spcBef>
              <a:spcAft>
                <a:spcPts val="0"/>
              </a:spcAft>
              <a:buFont typeface="Wingdings 2" pitchFamily="18" charset="2"/>
              <a:buNone/>
              <a:defRPr/>
            </a:pPr>
            <a:endParaRPr lang="ru-RU" sz="1200" dirty="0" smtClean="0">
              <a:latin typeface="Times New Roman" pitchFamily="18" charset="0"/>
              <a:cs typeface="Times New Roman" pitchFamily="18" charset="0"/>
            </a:endParaRPr>
          </a:p>
          <a:p>
            <a:pPr marL="0" indent="0" fontAlgn="auto">
              <a:lnSpc>
                <a:spcPct val="150000"/>
              </a:lnSpc>
              <a:spcBef>
                <a:spcPts val="0"/>
              </a:spcBef>
              <a:spcAft>
                <a:spcPts val="0"/>
              </a:spcAft>
              <a:buFont typeface="Wingdings" pitchFamily="2" charset="2"/>
              <a:buChar char="Ø"/>
              <a:defRPr/>
            </a:pPr>
            <a:r>
              <a:rPr lang="ru-RU" sz="1200" dirty="0" smtClean="0">
                <a:latin typeface="Times New Roman" pitchFamily="18" charset="0"/>
                <a:cs typeface="Times New Roman" pitchFamily="18" charset="0"/>
              </a:rPr>
              <a:t>     12 и более этажные жилые дома постройки после 1999 г. – 0,0239 Гкал/м</a:t>
            </a:r>
            <a:r>
              <a:rPr lang="ru-RU" sz="1200" baseline="30000" dirty="0" smtClean="0">
                <a:latin typeface="Times New Roman" pitchFamily="18" charset="0"/>
                <a:cs typeface="Times New Roman" pitchFamily="18" charset="0"/>
              </a:rPr>
              <a:t>2</a:t>
            </a:r>
            <a:endParaRPr lang="ru-RU" sz="1200" dirty="0" smtClean="0">
              <a:latin typeface="Times New Roman" pitchFamily="18" charset="0"/>
              <a:cs typeface="Times New Roman" pitchFamily="18" charset="0"/>
            </a:endParaRPr>
          </a:p>
          <a:p>
            <a:pPr marL="0" indent="0" fontAlgn="auto">
              <a:lnSpc>
                <a:spcPct val="150000"/>
              </a:lnSpc>
              <a:spcBef>
                <a:spcPts val="0"/>
              </a:spcBef>
              <a:spcAft>
                <a:spcPts val="0"/>
              </a:spcAft>
              <a:buFont typeface="Wingdings" pitchFamily="2" charset="2"/>
              <a:buChar char="Ø"/>
              <a:defRPr/>
            </a:pPr>
            <a:r>
              <a:rPr lang="ru-RU" sz="1200" dirty="0" smtClean="0">
                <a:latin typeface="Times New Roman" pitchFamily="18" charset="0"/>
                <a:cs typeface="Times New Roman" pitchFamily="18" charset="0"/>
              </a:rPr>
              <a:t>      9 этажные дома постройки после 1999 г. – 0,0231 Гкал/м</a:t>
            </a:r>
            <a:r>
              <a:rPr lang="ru-RU" sz="1200" baseline="30000" dirty="0" smtClean="0">
                <a:latin typeface="Times New Roman" pitchFamily="18" charset="0"/>
                <a:cs typeface="Times New Roman" pitchFamily="18" charset="0"/>
              </a:rPr>
              <a:t>2</a:t>
            </a:r>
            <a:endParaRPr lang="ru-RU" sz="1200" dirty="0" smtClean="0">
              <a:latin typeface="Times New Roman" pitchFamily="18" charset="0"/>
              <a:cs typeface="Times New Roman" pitchFamily="18" charset="0"/>
            </a:endParaRPr>
          </a:p>
          <a:p>
            <a:pPr marL="0" indent="0" fontAlgn="auto">
              <a:lnSpc>
                <a:spcPct val="150000"/>
              </a:lnSpc>
              <a:spcBef>
                <a:spcPts val="0"/>
              </a:spcBef>
              <a:spcAft>
                <a:spcPts val="0"/>
              </a:spcAft>
              <a:buFont typeface="Wingdings" pitchFamily="2" charset="2"/>
              <a:buChar char="Ø"/>
              <a:defRPr/>
            </a:pPr>
            <a:r>
              <a:rPr lang="ru-RU" sz="1200" dirty="0" smtClean="0">
                <a:latin typeface="Times New Roman" pitchFamily="18" charset="0"/>
                <a:cs typeface="Times New Roman" pitchFamily="18" charset="0"/>
              </a:rPr>
              <a:t>      4-5 этажные жилые дома постройки после 1999 г. – 0,0237 Гкал/м</a:t>
            </a:r>
            <a:r>
              <a:rPr lang="ru-RU" sz="1200" baseline="30000" dirty="0" smtClean="0">
                <a:latin typeface="Times New Roman" pitchFamily="18" charset="0"/>
                <a:cs typeface="Times New Roman" pitchFamily="18" charset="0"/>
              </a:rPr>
              <a:t>2</a:t>
            </a:r>
            <a:endParaRPr lang="ru-RU" sz="1200" dirty="0" smtClean="0">
              <a:latin typeface="Times New Roman" pitchFamily="18" charset="0"/>
              <a:cs typeface="Times New Roman" pitchFamily="18" charset="0"/>
            </a:endParaRPr>
          </a:p>
          <a:p>
            <a:pPr marL="0" indent="0" fontAlgn="auto">
              <a:lnSpc>
                <a:spcPct val="150000"/>
              </a:lnSpc>
              <a:spcBef>
                <a:spcPts val="0"/>
              </a:spcBef>
              <a:spcAft>
                <a:spcPts val="0"/>
              </a:spcAft>
              <a:buFont typeface="Wingdings" pitchFamily="2" charset="2"/>
              <a:buChar char="Ø"/>
              <a:defRPr/>
            </a:pPr>
            <a:r>
              <a:rPr lang="ru-RU" sz="1200" dirty="0" smtClean="0">
                <a:latin typeface="Times New Roman" pitchFamily="18" charset="0"/>
                <a:cs typeface="Times New Roman" pitchFamily="18" charset="0"/>
              </a:rPr>
              <a:t>      3 этажные жилые дома постройки после 1999 г. – 0,0238 Гкал/м</a:t>
            </a:r>
            <a:r>
              <a:rPr lang="ru-RU" sz="1200" baseline="30000" dirty="0" smtClean="0">
                <a:latin typeface="Times New Roman" pitchFamily="18" charset="0"/>
                <a:cs typeface="Times New Roman" pitchFamily="18" charset="0"/>
              </a:rPr>
              <a:t>2</a:t>
            </a:r>
            <a:endParaRPr lang="ru-RU" sz="1200" dirty="0" smtClean="0">
              <a:latin typeface="Times New Roman" pitchFamily="18" charset="0"/>
              <a:cs typeface="Times New Roman" pitchFamily="18" charset="0"/>
            </a:endParaRPr>
          </a:p>
          <a:p>
            <a:pPr marL="0" indent="0" fontAlgn="auto">
              <a:lnSpc>
                <a:spcPct val="150000"/>
              </a:lnSpc>
              <a:spcBef>
                <a:spcPts val="0"/>
              </a:spcBef>
              <a:spcAft>
                <a:spcPts val="0"/>
              </a:spcAft>
              <a:buFont typeface="Wingdings" pitchFamily="2" charset="2"/>
              <a:buChar char="Ø"/>
              <a:defRPr/>
            </a:pPr>
            <a:r>
              <a:rPr lang="ru-RU" sz="1200" dirty="0" smtClean="0">
                <a:latin typeface="Times New Roman" pitchFamily="18" charset="0"/>
                <a:cs typeface="Times New Roman" pitchFamily="18" charset="0"/>
              </a:rPr>
              <a:t>      </a:t>
            </a:r>
            <a:r>
              <a:rPr lang="ru-RU" sz="1200" dirty="0" smtClean="0">
                <a:solidFill>
                  <a:srgbClr val="FF0000"/>
                </a:solidFill>
                <a:latin typeface="Times New Roman" pitchFamily="18" charset="0"/>
                <a:cs typeface="Times New Roman" pitchFamily="18" charset="0"/>
              </a:rPr>
              <a:t>5-9 этажные жилые дома постройки до 1999 г. – 0,0327 Гкал/м</a:t>
            </a:r>
            <a:r>
              <a:rPr lang="ru-RU" sz="1200" baseline="30000" dirty="0" smtClean="0">
                <a:solidFill>
                  <a:srgbClr val="FF0000"/>
                </a:solidFill>
                <a:latin typeface="Times New Roman" pitchFamily="18" charset="0"/>
                <a:cs typeface="Times New Roman" pitchFamily="18" charset="0"/>
              </a:rPr>
              <a:t>2</a:t>
            </a:r>
            <a:endParaRPr lang="ru-RU" sz="1200" dirty="0" smtClean="0">
              <a:solidFill>
                <a:srgbClr val="FF0000"/>
              </a:solidFill>
              <a:latin typeface="Times New Roman" pitchFamily="18" charset="0"/>
              <a:cs typeface="Times New Roman" pitchFamily="18" charset="0"/>
            </a:endParaRPr>
          </a:p>
          <a:p>
            <a:pPr marL="0" indent="0" fontAlgn="auto">
              <a:lnSpc>
                <a:spcPct val="150000"/>
              </a:lnSpc>
              <a:spcBef>
                <a:spcPts val="0"/>
              </a:spcBef>
              <a:spcAft>
                <a:spcPts val="0"/>
              </a:spcAft>
              <a:buFont typeface="Wingdings" pitchFamily="2" charset="2"/>
              <a:buChar char="Ø"/>
              <a:defRPr/>
            </a:pPr>
            <a:r>
              <a:rPr lang="ru-RU" sz="1200" dirty="0" smtClean="0">
                <a:latin typeface="Times New Roman" pitchFamily="18" charset="0"/>
                <a:cs typeface="Times New Roman" pitchFamily="18" charset="0"/>
              </a:rPr>
              <a:t>       3-4 этажные жилые дома постройки до 1999 г. – 0,0357 Гкал/м</a:t>
            </a:r>
            <a:r>
              <a:rPr lang="ru-RU" sz="1200" baseline="30000" dirty="0" smtClean="0">
                <a:latin typeface="Times New Roman" pitchFamily="18" charset="0"/>
                <a:cs typeface="Times New Roman" pitchFamily="18" charset="0"/>
              </a:rPr>
              <a:t>2</a:t>
            </a:r>
            <a:endParaRPr lang="ru-RU" sz="1200" dirty="0" smtClean="0">
              <a:latin typeface="Times New Roman" pitchFamily="18" charset="0"/>
              <a:cs typeface="Times New Roman" pitchFamily="18" charset="0"/>
            </a:endParaRPr>
          </a:p>
          <a:p>
            <a:pPr marL="0" indent="0" fontAlgn="auto">
              <a:lnSpc>
                <a:spcPct val="150000"/>
              </a:lnSpc>
              <a:spcBef>
                <a:spcPts val="0"/>
              </a:spcBef>
              <a:spcAft>
                <a:spcPts val="0"/>
              </a:spcAft>
              <a:buFont typeface="Wingdings" pitchFamily="2" charset="2"/>
              <a:buChar char="Ø"/>
              <a:defRPr/>
            </a:pPr>
            <a:r>
              <a:rPr lang="ru-RU" sz="1200" dirty="0" smtClean="0">
                <a:latin typeface="Times New Roman" pitchFamily="18" charset="0"/>
                <a:cs typeface="Times New Roman" pitchFamily="18" charset="0"/>
              </a:rPr>
              <a:t>       1-2 этажные жилые дома постройки до 1999 г. с применением понижающего коэффициента – 0,0543 Гкал/м</a:t>
            </a:r>
            <a:r>
              <a:rPr lang="ru-RU" sz="1200" baseline="30000" dirty="0" smtClean="0">
                <a:latin typeface="Times New Roman" pitchFamily="18" charset="0"/>
                <a:cs typeface="Times New Roman" pitchFamily="18" charset="0"/>
              </a:rPr>
              <a:t>2</a:t>
            </a:r>
          </a:p>
          <a:p>
            <a:pPr marL="0" indent="0" fontAlgn="auto">
              <a:lnSpc>
                <a:spcPct val="150000"/>
              </a:lnSpc>
              <a:spcBef>
                <a:spcPts val="0"/>
              </a:spcBef>
              <a:spcAft>
                <a:spcPts val="0"/>
              </a:spcAft>
              <a:buFont typeface="Wingdings" pitchFamily="2" charset="2"/>
              <a:buChar char="Ø"/>
              <a:defRPr/>
            </a:pPr>
            <a:r>
              <a:rPr lang="ru-RU" sz="1200" dirty="0" smtClean="0">
                <a:latin typeface="Times New Roman" pitchFamily="18" charset="0"/>
                <a:cs typeface="Times New Roman" pitchFamily="18" charset="0"/>
              </a:rPr>
              <a:t>       1-2 этажные жилые дома постройки до 1999 г. – 0,0588 Гкал/м</a:t>
            </a:r>
            <a:r>
              <a:rPr lang="ru-RU" sz="1200" baseline="30000" dirty="0" smtClean="0">
                <a:latin typeface="Times New Roman" pitchFamily="18" charset="0"/>
                <a:cs typeface="Times New Roman" pitchFamily="18" charset="0"/>
              </a:rPr>
              <a:t>2</a:t>
            </a:r>
            <a:endParaRPr lang="ru-RU" sz="1200" dirty="0" smtClean="0">
              <a:latin typeface="Times New Roman" pitchFamily="18" charset="0"/>
              <a:cs typeface="Times New Roman" pitchFamily="18" charset="0"/>
            </a:endParaRPr>
          </a:p>
          <a:p>
            <a:pPr marL="0" indent="0" algn="just" fontAlgn="auto">
              <a:lnSpc>
                <a:spcPct val="150000"/>
              </a:lnSpc>
              <a:spcBef>
                <a:spcPts val="0"/>
              </a:spcBef>
              <a:spcAft>
                <a:spcPts val="0"/>
              </a:spcAft>
              <a:buNone/>
              <a:defRPr/>
            </a:pPr>
            <a:endParaRPr lang="ru-RU" sz="1200" dirty="0" smtClean="0"/>
          </a:p>
          <a:p>
            <a:pPr marL="0" indent="0" algn="just" fontAlgn="auto">
              <a:lnSpc>
                <a:spcPct val="150000"/>
              </a:lnSpc>
              <a:spcBef>
                <a:spcPts val="0"/>
              </a:spcBef>
              <a:spcAft>
                <a:spcPts val="0"/>
              </a:spcAft>
              <a:buNone/>
              <a:defRPr/>
            </a:pPr>
            <a:endParaRPr lang="ru-RU" sz="1200" dirty="0" smtClean="0"/>
          </a:p>
          <a:p>
            <a:pPr marL="0" indent="0" algn="just" fontAlgn="auto">
              <a:lnSpc>
                <a:spcPct val="150000"/>
              </a:lnSpc>
              <a:spcBef>
                <a:spcPts val="0"/>
              </a:spcBef>
              <a:spcAft>
                <a:spcPts val="0"/>
              </a:spcAft>
              <a:buNone/>
              <a:defRPr/>
            </a:pPr>
            <a:endParaRPr lang="ru-RU" sz="1200" dirty="0" smtClean="0"/>
          </a:p>
          <a:p>
            <a:pPr marL="0" indent="0" algn="just" fontAlgn="auto">
              <a:lnSpc>
                <a:spcPct val="150000"/>
              </a:lnSpc>
              <a:spcBef>
                <a:spcPts val="0"/>
              </a:spcBef>
              <a:spcAft>
                <a:spcPts val="0"/>
              </a:spcAft>
              <a:buNone/>
              <a:defRPr/>
            </a:pPr>
            <a:r>
              <a:rPr lang="ru-RU" sz="1200" dirty="0" smtClean="0"/>
              <a:t>               Данная информация представлена на сайте </a:t>
            </a:r>
            <a:r>
              <a:rPr lang="en-US" sz="1200" dirty="0" smtClean="0">
                <a:latin typeface="Times New Roman" pitchFamily="18" charset="0"/>
                <a:cs typeface="Times New Roman" pitchFamily="18" charset="0"/>
                <a:hlinkClick r:id="rId2"/>
              </a:rPr>
              <a:t>http://www.erickgl.ru</a:t>
            </a:r>
            <a:r>
              <a:rPr lang="ru-RU" sz="1200" dirty="0" smtClean="0">
                <a:latin typeface="Times New Roman" pitchFamily="18" charset="0"/>
                <a:cs typeface="Times New Roman" pitchFamily="18" charset="0"/>
                <a:hlinkClick r:id="rId2"/>
              </a:rPr>
              <a:t>/Информация/</a:t>
            </a:r>
            <a:r>
              <a:rPr lang="ru-RU" sz="1200" dirty="0" smtClean="0">
                <a:latin typeface="Times New Roman" pitchFamily="18" charset="0"/>
                <a:cs typeface="Times New Roman" pitchFamily="18" charset="0"/>
              </a:rPr>
              <a:t>Тарифы и Нормативы / Нормативы </a:t>
            </a:r>
            <a:r>
              <a:rPr lang="ru-RU" sz="1200" dirty="0">
                <a:latin typeface="Times New Roman" pitchFamily="18" charset="0"/>
                <a:cs typeface="Times New Roman" pitchFamily="18" charset="0"/>
              </a:rPr>
              <a:t>потребления коммунальных услуг по отоплению на территории муниципальных образований Ханты-Мансийского автономного округа - Югры с </a:t>
            </a:r>
            <a:r>
              <a:rPr lang="ru-RU" sz="1200" dirty="0" smtClean="0">
                <a:latin typeface="Times New Roman" pitchFamily="18" charset="0"/>
                <a:cs typeface="Times New Roman" pitchFamily="18" charset="0"/>
              </a:rPr>
              <a:t>01.07.2019 г.</a:t>
            </a:r>
            <a:endParaRPr lang="ru-RU" sz="1200" dirty="0"/>
          </a:p>
        </p:txBody>
      </p:sp>
      <p:sp>
        <p:nvSpPr>
          <p:cNvPr id="5" name="Стрелка вправо 4"/>
          <p:cNvSpPr/>
          <p:nvPr/>
        </p:nvSpPr>
        <p:spPr>
          <a:xfrm>
            <a:off x="228600" y="53340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533400" y="457200"/>
            <a:ext cx="8153400" cy="541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Скругленный прямоугольник 2"/>
          <p:cNvSpPr/>
          <p:nvPr/>
        </p:nvSpPr>
        <p:spPr>
          <a:xfrm>
            <a:off x="3429000" y="457200"/>
            <a:ext cx="1066800" cy="4876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52400" y="304800"/>
            <a:ext cx="8610600" cy="6169152"/>
          </a:xfrm>
        </p:spPr>
        <p:txBody>
          <a:bodyPr/>
          <a:lstStyle/>
          <a:p>
            <a:pPr marL="0" algn="just">
              <a:lnSpc>
                <a:spcPct val="150000"/>
              </a:lnSpc>
              <a:buNone/>
            </a:pPr>
            <a:r>
              <a:rPr lang="ru-RU" sz="1200" dirty="0" smtClean="0">
                <a:latin typeface="Times New Roman" pitchFamily="18" charset="0"/>
                <a:cs typeface="Times New Roman" pitchFamily="18" charset="0"/>
              </a:rPr>
              <a:t>	</a:t>
            </a:r>
            <a:r>
              <a:rPr lang="ru-RU" sz="1500" dirty="0" smtClean="0">
                <a:latin typeface="Times New Roman" pitchFamily="18" charset="0"/>
                <a:cs typeface="Times New Roman" pitchFamily="18" charset="0"/>
              </a:rPr>
              <a:t>Тарифы за содержание и текущий ремонт одного м</a:t>
            </a:r>
            <a:r>
              <a:rPr lang="ru-RU" sz="1500" baseline="30000" dirty="0" smtClean="0">
                <a:latin typeface="Times New Roman" pitchFamily="18" charset="0"/>
                <a:cs typeface="Times New Roman" pitchFamily="18" charset="0"/>
              </a:rPr>
              <a:t>2 </a:t>
            </a:r>
            <a:r>
              <a:rPr lang="ru-RU" sz="1500" dirty="0" smtClean="0">
                <a:latin typeface="Times New Roman" pitchFamily="18" charset="0"/>
                <a:cs typeface="Times New Roman" pitchFamily="18" charset="0"/>
              </a:rPr>
              <a:t>общей площади квартиры, определяется на общем собрании собственников помещения, путем голосования с учетом предложений управляющей организации, обслуживающей многоквартирный дом, и устанавливаются на срок, не менее чем на один год.</a:t>
            </a:r>
          </a:p>
          <a:p>
            <a:pPr marL="0" algn="just">
              <a:lnSpc>
                <a:spcPct val="150000"/>
              </a:lnSpc>
              <a:buNone/>
            </a:pPr>
            <a:r>
              <a:rPr lang="ru-RU" sz="1500" dirty="0" smtClean="0">
                <a:latin typeface="Times New Roman" pitchFamily="18" charset="0"/>
                <a:cs typeface="Times New Roman" pitchFamily="18" charset="0"/>
              </a:rPr>
              <a:t>	В силу п. 5 статьи 46 Жилищного кодекса РФ решение общего собрания собственников многоквартирного дома является обязательным для всех собственников, </a:t>
            </a:r>
            <a:r>
              <a:rPr lang="ru-RU" sz="1500" b="1" u="sng" dirty="0" smtClean="0">
                <a:latin typeface="Times New Roman" pitchFamily="18" charset="0"/>
                <a:cs typeface="Times New Roman" pitchFamily="18" charset="0"/>
              </a:rPr>
              <a:t>в том числе для тех, которые не участвовали в голосовании.</a:t>
            </a:r>
          </a:p>
          <a:p>
            <a:pPr marL="0" algn="just">
              <a:lnSpc>
                <a:spcPct val="150000"/>
              </a:lnSpc>
              <a:buNone/>
            </a:pPr>
            <a:r>
              <a:rPr lang="ru-RU" sz="1500" dirty="0" smtClean="0">
                <a:solidFill>
                  <a:srgbClr val="FF0000"/>
                </a:solidFill>
                <a:latin typeface="Times New Roman" pitchFamily="18" charset="0"/>
                <a:cs typeface="Times New Roman" pitchFamily="18" charset="0"/>
              </a:rPr>
              <a:t>	Для ознакомления, в приложении </a:t>
            </a:r>
            <a:r>
              <a:rPr lang="ru-RU" sz="1500" dirty="0" err="1" smtClean="0">
                <a:solidFill>
                  <a:srgbClr val="FF0000"/>
                </a:solidFill>
                <a:latin typeface="Times New Roman" pitchFamily="18" charset="0"/>
                <a:cs typeface="Times New Roman" pitchFamily="18" charset="0"/>
              </a:rPr>
              <a:t>Дом.Госуслуги</a:t>
            </a:r>
            <a:r>
              <a:rPr lang="ru-RU" sz="1500" dirty="0" smtClean="0">
                <a:solidFill>
                  <a:srgbClr val="FF0000"/>
                </a:solidFill>
                <a:latin typeface="Times New Roman" pitchFamily="18" charset="0"/>
                <a:cs typeface="Times New Roman" pitchFamily="18" charset="0"/>
              </a:rPr>
              <a:t>, размещён перечень услуг и работ выполненных управляющими организациями и многое другое (</a:t>
            </a:r>
            <a:r>
              <a:rPr lang="ru-RU" sz="1500" dirty="0" err="1" smtClean="0">
                <a:solidFill>
                  <a:srgbClr val="FF0000"/>
                </a:solidFill>
                <a:latin typeface="Times New Roman" pitchFamily="18" charset="0"/>
                <a:cs typeface="Times New Roman" pitchFamily="18" charset="0"/>
              </a:rPr>
              <a:t>Дом.Госуслуги</a:t>
            </a:r>
            <a:r>
              <a:rPr lang="ru-RU" sz="1500" dirty="0" smtClean="0">
                <a:solidFill>
                  <a:srgbClr val="FF0000"/>
                </a:solidFill>
                <a:latin typeface="Times New Roman" pitchFamily="18" charset="0"/>
                <a:cs typeface="Times New Roman" pitchFamily="18" charset="0"/>
              </a:rPr>
              <a:t>/Архив голосований по дому).</a:t>
            </a:r>
          </a:p>
          <a:p>
            <a:pPr marL="0" algn="just">
              <a:lnSpc>
                <a:spcPct val="150000"/>
              </a:lnSpc>
              <a:buNone/>
            </a:pPr>
            <a:r>
              <a:rPr lang="ru-RU" sz="1500" dirty="0" smtClean="0">
                <a:solidFill>
                  <a:srgbClr val="FF0000"/>
                </a:solidFill>
                <a:latin typeface="Times New Roman" pitchFamily="18" charset="0"/>
                <a:cs typeface="Times New Roman" pitchFamily="18" charset="0"/>
              </a:rPr>
              <a:t>	</a:t>
            </a:r>
            <a:endParaRPr lang="ru-RU" sz="1500" dirty="0" smtClean="0">
              <a:solidFill>
                <a:srgbClr val="FF0000"/>
              </a:solidFill>
            </a:endParaRPr>
          </a:p>
          <a:p>
            <a:pPr algn="just">
              <a:buNone/>
            </a:pPr>
            <a:endParaRPr lang="ru-RU" sz="1300" dirty="0" smtClean="0">
              <a:latin typeface="Times New Roman" pitchFamily="18" charset="0"/>
              <a:cs typeface="Times New Roman" pitchFamily="18" charset="0"/>
            </a:endParaRPr>
          </a:p>
          <a:p>
            <a:pPr algn="just">
              <a:buNone/>
            </a:pPr>
            <a:endParaRPr lang="ru-RU" sz="1300" dirty="0" smtClean="0">
              <a:latin typeface="Times New Roman" pitchFamily="18" charset="0"/>
              <a:cs typeface="Times New Roman" pitchFamily="18" charset="0"/>
            </a:endParaRPr>
          </a:p>
          <a:p>
            <a:pPr algn="just">
              <a:buNone/>
            </a:pPr>
            <a:r>
              <a:rPr lang="ru-RU" sz="1300" dirty="0" smtClean="0">
                <a:latin typeface="Times New Roman" pitchFamily="18" charset="0"/>
                <a:cs typeface="Times New Roman" pitchFamily="18" charset="0"/>
              </a:rPr>
              <a:t>	</a:t>
            </a:r>
          </a:p>
          <a:p>
            <a:pPr algn="just">
              <a:buNone/>
            </a:pPr>
            <a:endParaRPr lang="ru-RU" sz="1400" dirty="0" smtClean="0">
              <a:latin typeface="Times New Roman" pitchFamily="18" charset="0"/>
              <a:cs typeface="Times New Roman" pitchFamily="18" charset="0"/>
            </a:endParaRPr>
          </a:p>
          <a:p>
            <a:pPr>
              <a:buNone/>
            </a:pPr>
            <a:endParaRPr lang="ru-RU" sz="1200" dirty="0" smtClean="0">
              <a:latin typeface="Times New Roman" pitchFamily="18" charset="0"/>
              <a:cs typeface="Times New Roman" pitchFamily="18" charset="0"/>
            </a:endParaRPr>
          </a:p>
          <a:p>
            <a:pPr>
              <a:buNone/>
            </a:pPr>
            <a:endParaRPr lang="ru-RU" dirty="0"/>
          </a:p>
        </p:txBody>
      </p:sp>
      <p:sp>
        <p:nvSpPr>
          <p:cNvPr id="4" name="Стрелка вправо 3"/>
          <p:cNvSpPr/>
          <p:nvPr/>
        </p:nvSpPr>
        <p:spPr>
          <a:xfrm>
            <a:off x="152400" y="29718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81000" y="155448"/>
            <a:ext cx="8305800" cy="6473952"/>
          </a:xfrm>
        </p:spPr>
        <p:txBody>
          <a:bodyPr/>
          <a:lstStyle/>
          <a:p>
            <a:pPr marL="0" indent="355600" algn="just">
              <a:lnSpc>
                <a:spcPct val="150000"/>
              </a:lnSpc>
            </a:pPr>
            <a:r>
              <a:rPr lang="ru-RU" sz="1300" dirty="0" smtClean="0">
                <a:latin typeface="Times New Roman" pitchFamily="18" charset="0"/>
                <a:cs typeface="Times New Roman" pitchFamily="18" charset="0"/>
              </a:rPr>
              <a:t>На основании приказов региональной службы по тарифам ХМАО - </a:t>
            </a:r>
            <a:r>
              <a:rPr lang="ru-RU" sz="1300" dirty="0" err="1" smtClean="0">
                <a:latin typeface="Times New Roman" pitchFamily="18" charset="0"/>
                <a:cs typeface="Times New Roman" pitchFamily="18" charset="0"/>
              </a:rPr>
              <a:t>Югры</a:t>
            </a:r>
            <a:r>
              <a:rPr lang="ru-RU" sz="1300" dirty="0" smtClean="0">
                <a:latin typeface="Times New Roman" pitchFamily="18" charset="0"/>
                <a:cs typeface="Times New Roman" pitchFamily="18" charset="0"/>
              </a:rPr>
              <a:t> от 22.11.2022 г. № 74-нп, от 24.11.2022 г. № 93-нп, от 24.11.2022 г. № 86-нп, </a:t>
            </a:r>
            <a:r>
              <a:rPr lang="ru-RU" sz="1300" b="1" u="sng" dirty="0" smtClean="0">
                <a:latin typeface="Times New Roman" pitchFamily="18" charset="0"/>
                <a:cs typeface="Times New Roman" pitchFamily="18" charset="0"/>
              </a:rPr>
              <a:t>с 01 декабря 2022 года</a:t>
            </a:r>
            <a:r>
              <a:rPr lang="ru-RU" sz="1300" dirty="0" smtClean="0">
                <a:latin typeface="Times New Roman" pitchFamily="18" charset="0"/>
                <a:cs typeface="Times New Roman" pitchFamily="18" charset="0"/>
              </a:rPr>
              <a:t> вводятся в действие новые тарифы на коммунальные услуги:</a:t>
            </a:r>
          </a:p>
          <a:p>
            <a:pPr marL="0" lvl="0" indent="355600" algn="just">
              <a:lnSpc>
                <a:spcPct val="150000"/>
              </a:lnSpc>
            </a:pPr>
            <a:r>
              <a:rPr lang="ru-RU" sz="1300" dirty="0" smtClean="0">
                <a:latin typeface="Times New Roman" pitchFamily="18" charset="0"/>
                <a:cs typeface="Times New Roman" pitchFamily="18" charset="0"/>
              </a:rPr>
              <a:t>на услуги тепловой энергии в размере 2 100,43 руб./Гкал (с НДС);</a:t>
            </a:r>
          </a:p>
          <a:p>
            <a:pPr marL="0" lvl="0" indent="355600" algn="just">
              <a:lnSpc>
                <a:spcPct val="150000"/>
              </a:lnSpc>
            </a:pPr>
            <a:r>
              <a:rPr lang="ru-RU" sz="1300" dirty="0" smtClean="0">
                <a:latin typeface="Times New Roman" pitchFamily="18" charset="0"/>
                <a:cs typeface="Times New Roman" pitchFamily="18" charset="0"/>
              </a:rPr>
              <a:t>на услуги водоснабжения в размере 48,76 руб./м</a:t>
            </a:r>
            <a:r>
              <a:rPr lang="ru-RU" sz="1300" baseline="30000" dirty="0" smtClean="0">
                <a:latin typeface="Times New Roman" pitchFamily="18" charset="0"/>
                <a:cs typeface="Times New Roman" pitchFamily="18" charset="0"/>
              </a:rPr>
              <a:t>3</a:t>
            </a:r>
            <a:r>
              <a:rPr lang="ru-RU" sz="1300" dirty="0" smtClean="0">
                <a:latin typeface="Times New Roman" pitchFamily="18" charset="0"/>
                <a:cs typeface="Times New Roman" pitchFamily="18" charset="0"/>
              </a:rPr>
              <a:t> (с НДС);</a:t>
            </a:r>
          </a:p>
          <a:p>
            <a:pPr marL="0" lvl="0" indent="355600" algn="just">
              <a:lnSpc>
                <a:spcPct val="150000"/>
              </a:lnSpc>
            </a:pPr>
            <a:r>
              <a:rPr lang="ru-RU" sz="1300" dirty="0" smtClean="0">
                <a:latin typeface="Times New Roman" pitchFamily="18" charset="0"/>
                <a:cs typeface="Times New Roman" pitchFamily="18" charset="0"/>
              </a:rPr>
              <a:t>на услуги водоотведения в размере 55,51 руб./м</a:t>
            </a:r>
            <a:r>
              <a:rPr lang="ru-RU" sz="1300" baseline="30000" dirty="0" smtClean="0">
                <a:latin typeface="Times New Roman" pitchFamily="18" charset="0"/>
                <a:cs typeface="Times New Roman" pitchFamily="18" charset="0"/>
              </a:rPr>
              <a:t>3</a:t>
            </a:r>
            <a:r>
              <a:rPr lang="ru-RU" sz="1300" dirty="0" smtClean="0">
                <a:latin typeface="Times New Roman" pitchFamily="18" charset="0"/>
                <a:cs typeface="Times New Roman" pitchFamily="18" charset="0"/>
              </a:rPr>
              <a:t> (с НДС);</a:t>
            </a:r>
          </a:p>
          <a:p>
            <a:pPr marL="0" lvl="0" indent="355600" algn="just">
              <a:lnSpc>
                <a:spcPct val="150000"/>
              </a:lnSpc>
            </a:pPr>
            <a:r>
              <a:rPr lang="ru-RU" sz="1300" dirty="0" smtClean="0">
                <a:latin typeface="Times New Roman" pitchFamily="18" charset="0"/>
                <a:cs typeface="Times New Roman" pitchFamily="18" charset="0"/>
              </a:rPr>
              <a:t>на услуги горячего водоснабжения (</a:t>
            </a:r>
            <a:r>
              <a:rPr lang="ru-RU" sz="1300" dirty="0" err="1" smtClean="0">
                <a:latin typeface="Times New Roman" pitchFamily="18" charset="0"/>
                <a:cs typeface="Times New Roman" pitchFamily="18" charset="0"/>
              </a:rPr>
              <a:t>Теплоэнергия</a:t>
            </a:r>
            <a:r>
              <a:rPr lang="ru-RU" sz="1300" dirty="0" smtClean="0">
                <a:latin typeface="Times New Roman" pitchFamily="18" charset="0"/>
                <a:cs typeface="Times New Roman" pitchFamily="18" charset="0"/>
              </a:rPr>
              <a:t> для ГВ  + ХВ для нужд ГВ) для домов с АИТП с системой горячего водоснабжения с неизолированными стояками и </a:t>
            </a:r>
            <a:r>
              <a:rPr lang="ru-RU" sz="1300" dirty="0" err="1" smtClean="0">
                <a:latin typeface="Times New Roman" pitchFamily="18" charset="0"/>
                <a:cs typeface="Times New Roman" pitchFamily="18" charset="0"/>
              </a:rPr>
              <a:t>полотенцесушителями</a:t>
            </a:r>
            <a:r>
              <a:rPr lang="ru-RU" sz="1300" dirty="0" smtClean="0">
                <a:latin typeface="Times New Roman" pitchFamily="18" charset="0"/>
                <a:cs typeface="Times New Roman" pitchFamily="18" charset="0"/>
              </a:rPr>
              <a:t> в размере 196,42 руб./м</a:t>
            </a:r>
            <a:r>
              <a:rPr lang="ru-RU" sz="1300" baseline="30000" dirty="0" smtClean="0">
                <a:latin typeface="Times New Roman" pitchFamily="18" charset="0"/>
                <a:cs typeface="Times New Roman" pitchFamily="18" charset="0"/>
              </a:rPr>
              <a:t>3</a:t>
            </a:r>
            <a:r>
              <a:rPr lang="ru-RU" sz="1300" dirty="0" smtClean="0">
                <a:latin typeface="Times New Roman" pitchFamily="18" charset="0"/>
                <a:cs typeface="Times New Roman" pitchFamily="18" charset="0"/>
              </a:rPr>
              <a:t> (с НДС);</a:t>
            </a:r>
          </a:p>
          <a:p>
            <a:pPr marL="0" lvl="0" indent="355600" algn="just">
              <a:lnSpc>
                <a:spcPct val="150000"/>
              </a:lnSpc>
            </a:pPr>
            <a:r>
              <a:rPr lang="ru-RU" sz="1300" dirty="0" smtClean="0">
                <a:latin typeface="Times New Roman" pitchFamily="18" charset="0"/>
                <a:cs typeface="Times New Roman" pitchFamily="18" charset="0"/>
              </a:rPr>
              <a:t>на услуги горячего водоснабжения (</a:t>
            </a:r>
            <a:r>
              <a:rPr lang="ru-RU" sz="1300" dirty="0" err="1" smtClean="0">
                <a:latin typeface="Times New Roman" pitchFamily="18" charset="0"/>
                <a:cs typeface="Times New Roman" pitchFamily="18" charset="0"/>
              </a:rPr>
              <a:t>Теплоэнергия</a:t>
            </a:r>
            <a:r>
              <a:rPr lang="ru-RU" sz="1300" dirty="0" smtClean="0">
                <a:latin typeface="Times New Roman" pitchFamily="18" charset="0"/>
                <a:cs typeface="Times New Roman" pitchFamily="18" charset="0"/>
              </a:rPr>
              <a:t> для ГВ  + ХВ для нужд ГВ) для домов с АИТП с системой горячего водоснабжения с изолированными стояками и </a:t>
            </a:r>
            <a:r>
              <a:rPr lang="ru-RU" sz="1300" dirty="0" err="1" smtClean="0">
                <a:latin typeface="Times New Roman" pitchFamily="18" charset="0"/>
                <a:cs typeface="Times New Roman" pitchFamily="18" charset="0"/>
              </a:rPr>
              <a:t>полотенцесушителями</a:t>
            </a:r>
            <a:r>
              <a:rPr lang="ru-RU" sz="1300" dirty="0" smtClean="0">
                <a:latin typeface="Times New Roman" pitchFamily="18" charset="0"/>
                <a:cs typeface="Times New Roman" pitchFamily="18" charset="0"/>
              </a:rPr>
              <a:t> в размере 185,08 руб./м</a:t>
            </a:r>
            <a:r>
              <a:rPr lang="ru-RU" sz="1300" baseline="30000" dirty="0" smtClean="0">
                <a:latin typeface="Times New Roman" pitchFamily="18" charset="0"/>
                <a:cs typeface="Times New Roman" pitchFamily="18" charset="0"/>
              </a:rPr>
              <a:t>3</a:t>
            </a:r>
            <a:r>
              <a:rPr lang="ru-RU" sz="1300" dirty="0" smtClean="0">
                <a:latin typeface="Times New Roman" pitchFamily="18" charset="0"/>
                <a:cs typeface="Times New Roman" pitchFamily="18" charset="0"/>
              </a:rPr>
              <a:t> (с НДС);</a:t>
            </a:r>
          </a:p>
          <a:p>
            <a:pPr marL="0" lvl="0" indent="355600" algn="just">
              <a:lnSpc>
                <a:spcPct val="150000"/>
              </a:lnSpc>
            </a:pPr>
            <a:r>
              <a:rPr lang="ru-RU" sz="1300" dirty="0" smtClean="0">
                <a:latin typeface="Times New Roman" pitchFamily="18" charset="0"/>
                <a:cs typeface="Times New Roman" pitchFamily="18" charset="0"/>
              </a:rPr>
              <a:t>на услуги горячего водоснабжения (</a:t>
            </a:r>
            <a:r>
              <a:rPr lang="ru-RU" sz="1300" dirty="0" err="1" smtClean="0">
                <a:latin typeface="Times New Roman" pitchFamily="18" charset="0"/>
                <a:cs typeface="Times New Roman" pitchFamily="18" charset="0"/>
              </a:rPr>
              <a:t>Теплоэнергия</a:t>
            </a:r>
            <a:r>
              <a:rPr lang="ru-RU" sz="1300" dirty="0" smtClean="0">
                <a:latin typeface="Times New Roman" pitchFamily="18" charset="0"/>
                <a:cs typeface="Times New Roman" pitchFamily="18" charset="0"/>
              </a:rPr>
              <a:t> для ГВ  + ХВ для нужд ГВ) для домов с АИТП с системой горячего водоснабжения с неизолированными стояками и без </a:t>
            </a:r>
            <a:r>
              <a:rPr lang="ru-RU" sz="1300" dirty="0" err="1" smtClean="0">
                <a:latin typeface="Times New Roman" pitchFamily="18" charset="0"/>
                <a:cs typeface="Times New Roman" pitchFamily="18" charset="0"/>
              </a:rPr>
              <a:t>полотенцесушителей</a:t>
            </a:r>
            <a:r>
              <a:rPr lang="ru-RU" sz="1300" dirty="0" smtClean="0">
                <a:latin typeface="Times New Roman" pitchFamily="18" charset="0"/>
                <a:cs typeface="Times New Roman" pitchFamily="18" charset="0"/>
              </a:rPr>
              <a:t> в размере 185,08 руб./м</a:t>
            </a:r>
            <a:r>
              <a:rPr lang="ru-RU" sz="1300" baseline="30000" dirty="0" smtClean="0">
                <a:latin typeface="Times New Roman" pitchFamily="18" charset="0"/>
                <a:cs typeface="Times New Roman" pitchFamily="18" charset="0"/>
              </a:rPr>
              <a:t>3</a:t>
            </a:r>
            <a:r>
              <a:rPr lang="ru-RU" sz="1300" dirty="0" smtClean="0">
                <a:latin typeface="Times New Roman" pitchFamily="18" charset="0"/>
                <a:cs typeface="Times New Roman" pitchFamily="18" charset="0"/>
              </a:rPr>
              <a:t> (с НДС);</a:t>
            </a:r>
          </a:p>
          <a:p>
            <a:pPr marL="0" lvl="0" indent="355600" algn="just">
              <a:lnSpc>
                <a:spcPct val="150000"/>
              </a:lnSpc>
            </a:pPr>
            <a:r>
              <a:rPr lang="ru-RU" sz="1300" dirty="0" smtClean="0">
                <a:latin typeface="Times New Roman" pitchFamily="18" charset="0"/>
                <a:cs typeface="Times New Roman" pitchFamily="18" charset="0"/>
              </a:rPr>
              <a:t>на услуги горячего водоснабжения (</a:t>
            </a:r>
            <a:r>
              <a:rPr lang="ru-RU" sz="1300" dirty="0" err="1" smtClean="0">
                <a:latin typeface="Times New Roman" pitchFamily="18" charset="0"/>
                <a:cs typeface="Times New Roman" pitchFamily="18" charset="0"/>
              </a:rPr>
              <a:t>Теплоэнергия</a:t>
            </a:r>
            <a:r>
              <a:rPr lang="ru-RU" sz="1300" dirty="0" smtClean="0">
                <a:latin typeface="Times New Roman" pitchFamily="18" charset="0"/>
                <a:cs typeface="Times New Roman" pitchFamily="18" charset="0"/>
              </a:rPr>
              <a:t> для ГВ  + ХВ для нужд ГВ) для домов с АИТП с системой горячего водоснабжения с изолированными стояками и без </a:t>
            </a:r>
            <a:r>
              <a:rPr lang="ru-RU" sz="1300" dirty="0" err="1" smtClean="0">
                <a:latin typeface="Times New Roman" pitchFamily="18" charset="0"/>
                <a:cs typeface="Times New Roman" pitchFamily="18" charset="0"/>
              </a:rPr>
              <a:t>полотенцесушителей</a:t>
            </a:r>
            <a:r>
              <a:rPr lang="ru-RU" sz="1300" dirty="0" smtClean="0">
                <a:latin typeface="Times New Roman" pitchFamily="18" charset="0"/>
                <a:cs typeface="Times New Roman" pitchFamily="18" charset="0"/>
              </a:rPr>
              <a:t> в размере 173,74 руб./м</a:t>
            </a:r>
            <a:r>
              <a:rPr lang="ru-RU" sz="1300" baseline="30000" dirty="0" smtClean="0">
                <a:latin typeface="Times New Roman" pitchFamily="18" charset="0"/>
                <a:cs typeface="Times New Roman" pitchFamily="18" charset="0"/>
              </a:rPr>
              <a:t>3</a:t>
            </a:r>
            <a:r>
              <a:rPr lang="ru-RU" sz="1300" dirty="0" smtClean="0">
                <a:latin typeface="Times New Roman" pitchFamily="18" charset="0"/>
                <a:cs typeface="Times New Roman" pitchFamily="18" charset="0"/>
              </a:rPr>
              <a:t> (с НДС);</a:t>
            </a:r>
          </a:p>
          <a:p>
            <a:pPr marL="0" lvl="0" indent="355600" algn="just">
              <a:lnSpc>
                <a:spcPct val="150000"/>
              </a:lnSpc>
            </a:pPr>
            <a:r>
              <a:rPr lang="ru-RU" sz="1300" dirty="0" smtClean="0">
                <a:latin typeface="Times New Roman" pitchFamily="18" charset="0"/>
                <a:cs typeface="Times New Roman" pitchFamily="18" charset="0"/>
              </a:rPr>
              <a:t> на услуги горячего водоснабжения для домов с ЦТП в размере 187,00 руб./м</a:t>
            </a:r>
            <a:r>
              <a:rPr lang="ru-RU" sz="1300" baseline="30000" dirty="0" smtClean="0">
                <a:latin typeface="Times New Roman" pitchFamily="18" charset="0"/>
                <a:cs typeface="Times New Roman" pitchFamily="18" charset="0"/>
              </a:rPr>
              <a:t>3</a:t>
            </a:r>
            <a:r>
              <a:rPr lang="ru-RU" sz="1300" dirty="0" smtClean="0">
                <a:latin typeface="Times New Roman" pitchFamily="18" charset="0"/>
                <a:cs typeface="Times New Roman" pitchFamily="18" charset="0"/>
              </a:rPr>
              <a:t> (с НДС);</a:t>
            </a:r>
          </a:p>
          <a:p>
            <a:pPr algn="just">
              <a:buNone/>
            </a:pPr>
            <a:r>
              <a:rPr lang="ru-RU" sz="1300" dirty="0" smtClean="0"/>
              <a:t>		</a:t>
            </a:r>
            <a:endParaRPr lang="ru-RU" sz="1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sz="quarter" idx="1"/>
          </p:nvPr>
        </p:nvSpPr>
        <p:spPr>
          <a:xfrm>
            <a:off x="457200" y="228600"/>
            <a:ext cx="8329642" cy="6486548"/>
          </a:xfrm>
        </p:spPr>
        <p:txBody>
          <a:bodyPr/>
          <a:lstStyle/>
          <a:p>
            <a:pPr marL="0" indent="355600" algn="just">
              <a:buNone/>
            </a:pPr>
            <a:r>
              <a:rPr lang="ru-RU" sz="1350" dirty="0" smtClean="0">
                <a:latin typeface="Times New Roman" pitchFamily="18" charset="0"/>
                <a:cs typeface="Times New Roman" pitchFamily="18" charset="0"/>
              </a:rPr>
              <a:t>В домах, в которых установлен автоматизированный индивидуальный   тепловой пункт (АИТП), приготовление горячей воды происходит в доме.  Размер платы потребления за коммунальную услугу  по горячему водоснабжению (при отсутствии централизованного горячего водоснабжения) определяется как сумма 2  составляющих:</a:t>
            </a:r>
          </a:p>
          <a:p>
            <a:pPr marL="0" indent="355600" algn="just">
              <a:buNone/>
            </a:pPr>
            <a:r>
              <a:rPr lang="ru-RU" sz="1350" dirty="0" smtClean="0">
                <a:latin typeface="Times New Roman" pitchFamily="18" charset="0"/>
                <a:cs typeface="Times New Roman" pitchFamily="18" charset="0"/>
              </a:rPr>
              <a:t>  ·  произведение объема потребленной потребителем горячей воды  и тарифа на холодную воду;</a:t>
            </a:r>
          </a:p>
          <a:p>
            <a:pPr marL="0" indent="0" algn="just">
              <a:buNone/>
            </a:pPr>
            <a:r>
              <a:rPr lang="ru-RU" sz="1350" dirty="0" smtClean="0">
                <a:latin typeface="Times New Roman" pitchFamily="18" charset="0"/>
                <a:cs typeface="Times New Roman" pitchFamily="18" charset="0"/>
              </a:rPr>
              <a:t>          ·  произведение объема (количества тепловой энергии), использованной для подогрева холодной воды в целях приготовления коммунальной услуги по горячему водоснабжению и тарифа на тепловую энергию (цена за гигакалорию).</a:t>
            </a:r>
          </a:p>
          <a:p>
            <a:pPr marL="0" indent="355600" algn="just">
              <a:buNone/>
            </a:pPr>
            <a:r>
              <a:rPr lang="ru-RU" sz="1350" dirty="0" smtClean="0">
                <a:latin typeface="Times New Roman" pitchFamily="18" charset="0"/>
                <a:cs typeface="Times New Roman" pitchFamily="18" charset="0"/>
              </a:rPr>
              <a:t>Иными словами, плата за горячую воду, рассчитанная по двухкомпонентному тарифу, состоит из стоимости куба холодной воды, умноженной на потреблённый объем, и стоимости подогрева (объем воды в кубах, умноженный на цену гигакалории и на норматив расхода </a:t>
            </a:r>
            <a:r>
              <a:rPr lang="ru-RU" sz="1350" dirty="0" err="1" smtClean="0">
                <a:latin typeface="Times New Roman" pitchFamily="18" charset="0"/>
                <a:cs typeface="Times New Roman" pitchFamily="18" charset="0"/>
              </a:rPr>
              <a:t>теплоэнергии</a:t>
            </a:r>
            <a:r>
              <a:rPr lang="ru-RU" sz="1350" dirty="0" smtClean="0">
                <a:latin typeface="Times New Roman" pitchFamily="18" charset="0"/>
                <a:cs typeface="Times New Roman" pitchFamily="18" charset="0"/>
              </a:rPr>
              <a:t>). </a:t>
            </a:r>
          </a:p>
          <a:p>
            <a:pPr marL="0" indent="355600">
              <a:buNone/>
            </a:pPr>
            <a:r>
              <a:rPr lang="ru-RU" sz="1350" dirty="0" smtClean="0">
                <a:latin typeface="Times New Roman" pitchFamily="18" charset="0"/>
                <a:cs typeface="Times New Roman" pitchFamily="18" charset="0"/>
              </a:rPr>
              <a:t>Далее в таблице представлен удельный расход количества тепловой энергии, необходимой для приготовления 1 м</a:t>
            </a:r>
            <a:r>
              <a:rPr lang="ru-RU" sz="1350" baseline="30000" dirty="0" smtClean="0">
                <a:latin typeface="Times New Roman" pitchFamily="18" charset="0"/>
                <a:cs typeface="Times New Roman" pitchFamily="18" charset="0"/>
              </a:rPr>
              <a:t>3</a:t>
            </a:r>
            <a:r>
              <a:rPr lang="ru-RU" sz="1350" dirty="0" smtClean="0">
                <a:latin typeface="Times New Roman" pitchFamily="18" charset="0"/>
                <a:cs typeface="Times New Roman" pitchFamily="18" charset="0"/>
              </a:rPr>
              <a:t> горячей воды с использованием теплообменных аппаратов, в зависимости от системы горячего водоснабжения: </a:t>
            </a:r>
            <a:r>
              <a:rPr lang="ru-RU" sz="1300" dirty="0" smtClean="0">
                <a:latin typeface="Times New Roman" pitchFamily="18" charset="0"/>
                <a:cs typeface="Times New Roman" pitchFamily="18" charset="0"/>
              </a:rPr>
              <a:t/>
            </a:r>
            <a:br>
              <a:rPr lang="ru-RU" sz="1300" dirty="0" smtClean="0">
                <a:latin typeface="Times New Roman" pitchFamily="18" charset="0"/>
                <a:cs typeface="Times New Roman" pitchFamily="18" charset="0"/>
              </a:rPr>
            </a:br>
            <a:r>
              <a:rPr lang="ru-RU" sz="1400" dirty="0" smtClean="0"/>
              <a:t/>
            </a:r>
            <a:br>
              <a:rPr lang="ru-RU" sz="1400" dirty="0" smtClean="0"/>
            </a:br>
            <a:endParaRPr lang="ru-RU" sz="1400" dirty="0"/>
          </a:p>
        </p:txBody>
      </p:sp>
      <p:graphicFrame>
        <p:nvGraphicFramePr>
          <p:cNvPr id="3" name="Таблица 2"/>
          <p:cNvGraphicFramePr>
            <a:graphicFrameLocks noGrp="1"/>
          </p:cNvGraphicFramePr>
          <p:nvPr/>
        </p:nvGraphicFramePr>
        <p:xfrm>
          <a:off x="1285852" y="3643313"/>
          <a:ext cx="7072362" cy="3071834"/>
        </p:xfrm>
        <a:graphic>
          <a:graphicData uri="http://schemas.openxmlformats.org/drawingml/2006/table">
            <a:tbl>
              <a:tblPr firstRow="1" bandRow="1">
                <a:tableStyleId>{5C22544A-7EE6-4342-B048-85BDC9FD1C3A}</a:tableStyleId>
              </a:tblPr>
              <a:tblGrid>
                <a:gridCol w="530427">
                  <a:extLst>
                    <a:ext uri="{9D8B030D-6E8A-4147-A177-3AD203B41FA5}">
                      <a16:colId xmlns="" xmlns:a16="http://schemas.microsoft.com/office/drawing/2014/main" val="20000"/>
                    </a:ext>
                  </a:extLst>
                </a:gridCol>
                <a:gridCol w="3624586">
                  <a:extLst>
                    <a:ext uri="{9D8B030D-6E8A-4147-A177-3AD203B41FA5}">
                      <a16:colId xmlns="" xmlns:a16="http://schemas.microsoft.com/office/drawing/2014/main" val="20001"/>
                    </a:ext>
                  </a:extLst>
                </a:gridCol>
                <a:gridCol w="2917349">
                  <a:extLst>
                    <a:ext uri="{9D8B030D-6E8A-4147-A177-3AD203B41FA5}">
                      <a16:colId xmlns="" xmlns:a16="http://schemas.microsoft.com/office/drawing/2014/main" val="20002"/>
                    </a:ext>
                  </a:extLst>
                </a:gridCol>
              </a:tblGrid>
              <a:tr h="796402">
                <a:tc>
                  <a:txBody>
                    <a:bodyPr/>
                    <a:lstStyle/>
                    <a:p>
                      <a:pPr algn="ct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a:t>
                      </a:r>
                      <a:r>
                        <a:rPr lang="ru-RU" sz="1200" dirty="0" smtClean="0">
                          <a:latin typeface="Times New Roman" pitchFamily="18" charset="0"/>
                          <a:cs typeface="Times New Roman" pitchFamily="18" charset="0"/>
                        </a:rPr>
                        <a:t>/</a:t>
                      </a:r>
                      <a:r>
                        <a:rPr lang="ru-RU" sz="1200" dirty="0" err="1" smtClean="0">
                          <a:latin typeface="Times New Roman" pitchFamily="18" charset="0"/>
                          <a:cs typeface="Times New Roman" pitchFamily="18" charset="0"/>
                        </a:rPr>
                        <a:t>п</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Тип систем горячего водоснабжения</a:t>
                      </a:r>
                      <a:endParaRPr lang="ru-RU" sz="1200" dirty="0">
                        <a:latin typeface="Times New Roman" pitchFamily="18" charset="0"/>
                        <a:cs typeface="Times New Roman" pitchFamily="18" charset="0"/>
                      </a:endParaRPr>
                    </a:p>
                  </a:txBody>
                  <a:tcPr/>
                </a:tc>
                <a:tc>
                  <a:txBody>
                    <a:bodyPr/>
                    <a:lstStyle/>
                    <a:p>
                      <a:pPr algn="ctr"/>
                      <a:r>
                        <a:rPr kumimoji="0" lang="ru-RU" sz="1200" b="1" kern="1200" dirty="0" smtClean="0">
                          <a:solidFill>
                            <a:schemeClr val="lt1"/>
                          </a:solidFill>
                          <a:latin typeface="Times New Roman" pitchFamily="18" charset="0"/>
                          <a:ea typeface="+mn-ea"/>
                          <a:cs typeface="Times New Roman" pitchFamily="18" charset="0"/>
                        </a:rPr>
                        <a:t>Количество тепла, необходимого для приготовления 1м³ горячей воды, Гкал/м³</a:t>
                      </a:r>
                      <a:endParaRPr lang="ru-RU" sz="1200" dirty="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568858">
                <a:tc>
                  <a:txBody>
                    <a:bodyPr/>
                    <a:lstStyle/>
                    <a:p>
                      <a:pPr algn="ctr"/>
                      <a:r>
                        <a:rPr lang="ru-RU" sz="1200" dirty="0" smtClean="0">
                          <a:latin typeface="Times New Roman" pitchFamily="18" charset="0"/>
                          <a:cs typeface="Times New Roman" pitchFamily="18" charset="0"/>
                        </a:rPr>
                        <a:t>1</a:t>
                      </a:r>
                      <a:endParaRPr lang="ru-RU" sz="1200" dirty="0">
                        <a:latin typeface="Times New Roman" pitchFamily="18" charset="0"/>
                        <a:cs typeface="Times New Roman" pitchFamily="18" charset="0"/>
                      </a:endParaRPr>
                    </a:p>
                  </a:txBody>
                  <a:tcPr/>
                </a:tc>
                <a:tc>
                  <a:txBody>
                    <a:bodyPr/>
                    <a:lstStyle/>
                    <a:p>
                      <a:pPr algn="l"/>
                      <a:r>
                        <a:rPr lang="ru-RU" sz="1200" dirty="0" smtClean="0">
                          <a:latin typeface="Times New Roman" pitchFamily="18" charset="0"/>
                          <a:cs typeface="Times New Roman" pitchFamily="18" charset="0"/>
                        </a:rPr>
                        <a:t>Для домов</a:t>
                      </a:r>
                      <a:r>
                        <a:rPr lang="ru-RU" sz="1200" baseline="0" dirty="0" smtClean="0">
                          <a:latin typeface="Times New Roman" pitchFamily="18" charset="0"/>
                          <a:cs typeface="Times New Roman" pitchFamily="18" charset="0"/>
                        </a:rPr>
                        <a:t> с АИТП </a:t>
                      </a:r>
                      <a:r>
                        <a:rPr lang="ru-RU" sz="1200" dirty="0" smtClean="0">
                          <a:latin typeface="Times New Roman" pitchFamily="18" charset="0"/>
                          <a:cs typeface="Times New Roman" pitchFamily="18" charset="0"/>
                        </a:rPr>
                        <a:t>с неизолированными стояками и </a:t>
                      </a:r>
                      <a:r>
                        <a:rPr lang="ru-RU" sz="1200" dirty="0" err="1" smtClean="0">
                          <a:latin typeface="Times New Roman" pitchFamily="18" charset="0"/>
                          <a:cs typeface="Times New Roman" pitchFamily="18" charset="0"/>
                        </a:rPr>
                        <a:t>полотенцесушителями</a:t>
                      </a:r>
                      <a:endParaRPr lang="ru-RU" sz="1200" dirty="0">
                        <a:latin typeface="Times New Roman" pitchFamily="18" charset="0"/>
                        <a:cs typeface="Times New Roman" pitchFamily="18" charset="0"/>
                      </a:endParaRPr>
                    </a:p>
                  </a:txBody>
                  <a:tcPr/>
                </a:tc>
                <a:tc>
                  <a:txBody>
                    <a:bodyPr/>
                    <a:lstStyle/>
                    <a:p>
                      <a:pPr algn="ctr"/>
                      <a:r>
                        <a:rPr lang="ru-RU" sz="1200" dirty="0" smtClean="0">
                          <a:solidFill>
                            <a:srgbClr val="FF0000"/>
                          </a:solidFill>
                          <a:latin typeface="Times New Roman" pitchFamily="18" charset="0"/>
                          <a:cs typeface="Times New Roman" pitchFamily="18" charset="0"/>
                        </a:rPr>
                        <a:t>0,0703</a:t>
                      </a:r>
                      <a:endParaRPr lang="ru-RU" sz="1200" dirty="0">
                        <a:solidFill>
                          <a:srgbClr val="FF0000"/>
                        </a:solidFill>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568858">
                <a:tc>
                  <a:txBody>
                    <a:bodyPr/>
                    <a:lstStyle/>
                    <a:p>
                      <a:pPr algn="ctr"/>
                      <a:r>
                        <a:rPr lang="ru-RU" sz="1200" dirty="0" smtClean="0">
                          <a:latin typeface="Times New Roman" pitchFamily="18" charset="0"/>
                          <a:cs typeface="Times New Roman" pitchFamily="18" charset="0"/>
                        </a:rPr>
                        <a:t>2</a:t>
                      </a:r>
                      <a:endParaRPr lang="ru-RU" sz="1200" dirty="0">
                        <a:latin typeface="Times New Roman" pitchFamily="18" charset="0"/>
                        <a:cs typeface="Times New Roman" pitchFamily="18" charset="0"/>
                      </a:endParaRPr>
                    </a:p>
                  </a:txBody>
                  <a:tcPr/>
                </a:tc>
                <a:tc>
                  <a:txBody>
                    <a:bodyPr/>
                    <a:lstStyle/>
                    <a:p>
                      <a:pPr algn="l"/>
                      <a:r>
                        <a:rPr lang="ru-RU" sz="1200" dirty="0" smtClean="0">
                          <a:latin typeface="Times New Roman" pitchFamily="18" charset="0"/>
                          <a:cs typeface="Times New Roman" pitchFamily="18" charset="0"/>
                        </a:rPr>
                        <a:t>Для домов</a:t>
                      </a:r>
                      <a:r>
                        <a:rPr lang="ru-RU" sz="1200" baseline="0" dirty="0" smtClean="0">
                          <a:latin typeface="Times New Roman" pitchFamily="18" charset="0"/>
                          <a:cs typeface="Times New Roman" pitchFamily="18" charset="0"/>
                        </a:rPr>
                        <a:t> с АИТП </a:t>
                      </a:r>
                      <a:r>
                        <a:rPr lang="ru-RU" sz="1200" dirty="0" smtClean="0">
                          <a:latin typeface="Times New Roman" pitchFamily="18" charset="0"/>
                          <a:cs typeface="Times New Roman" pitchFamily="18" charset="0"/>
                        </a:rPr>
                        <a:t>с изолированными стояками и </a:t>
                      </a:r>
                      <a:r>
                        <a:rPr lang="ru-RU" sz="1200" dirty="0" err="1" smtClean="0">
                          <a:latin typeface="Times New Roman" pitchFamily="18" charset="0"/>
                          <a:cs typeface="Times New Roman" pitchFamily="18" charset="0"/>
                        </a:rPr>
                        <a:t>полотенцесушителями</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0,0649</a:t>
                      </a:r>
                      <a:endParaRPr lang="ru-RU" sz="1200"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568858">
                <a:tc>
                  <a:txBody>
                    <a:bodyPr/>
                    <a:lstStyle/>
                    <a:p>
                      <a:pPr algn="ctr"/>
                      <a:r>
                        <a:rPr lang="ru-RU" sz="1200" dirty="0" smtClean="0">
                          <a:latin typeface="Times New Roman" pitchFamily="18" charset="0"/>
                          <a:cs typeface="Times New Roman" pitchFamily="18" charset="0"/>
                        </a:rPr>
                        <a:t>3</a:t>
                      </a:r>
                      <a:endParaRPr lang="ru-RU" sz="1200" dirty="0">
                        <a:latin typeface="Times New Roman" pitchFamily="18" charset="0"/>
                        <a:cs typeface="Times New Roman" pitchFamily="18" charset="0"/>
                      </a:endParaRPr>
                    </a:p>
                  </a:txBody>
                  <a:tcPr/>
                </a:tc>
                <a:tc>
                  <a:txBody>
                    <a:bodyPr/>
                    <a:lstStyle/>
                    <a:p>
                      <a:pPr algn="l"/>
                      <a:r>
                        <a:rPr lang="ru-RU" sz="1200" dirty="0" smtClean="0">
                          <a:latin typeface="Times New Roman" pitchFamily="18" charset="0"/>
                          <a:cs typeface="Times New Roman" pitchFamily="18" charset="0"/>
                        </a:rPr>
                        <a:t>Для домов</a:t>
                      </a:r>
                      <a:r>
                        <a:rPr lang="ru-RU" sz="1200" baseline="0" dirty="0" smtClean="0">
                          <a:latin typeface="Times New Roman" pitchFamily="18" charset="0"/>
                          <a:cs typeface="Times New Roman" pitchFamily="18" charset="0"/>
                        </a:rPr>
                        <a:t> с АИТП </a:t>
                      </a:r>
                      <a:r>
                        <a:rPr lang="ru-RU" sz="1200" dirty="0" smtClean="0">
                          <a:latin typeface="Times New Roman" pitchFamily="18" charset="0"/>
                          <a:cs typeface="Times New Roman" pitchFamily="18" charset="0"/>
                        </a:rPr>
                        <a:t>с неизолированными стояками и </a:t>
                      </a:r>
                      <a:r>
                        <a:rPr lang="ru-RU" sz="1200" dirty="0" err="1" smtClean="0">
                          <a:latin typeface="Times New Roman" pitchFamily="18" charset="0"/>
                          <a:cs typeface="Times New Roman" pitchFamily="18" charset="0"/>
                        </a:rPr>
                        <a:t>полотенцесушителями</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0,0649</a:t>
                      </a:r>
                      <a:endParaRPr lang="ru-RU" sz="1200"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r h="568858">
                <a:tc>
                  <a:txBody>
                    <a:bodyPr/>
                    <a:lstStyle/>
                    <a:p>
                      <a:pPr algn="ctr"/>
                      <a:r>
                        <a:rPr lang="ru-RU" sz="1200" dirty="0" smtClean="0">
                          <a:latin typeface="Times New Roman" pitchFamily="18" charset="0"/>
                          <a:cs typeface="Times New Roman" pitchFamily="18" charset="0"/>
                        </a:rPr>
                        <a:t>4</a:t>
                      </a:r>
                      <a:endParaRPr lang="ru-RU" sz="1200" dirty="0">
                        <a:latin typeface="Times New Roman" pitchFamily="18" charset="0"/>
                        <a:cs typeface="Times New Roman" pitchFamily="18" charset="0"/>
                      </a:endParaRPr>
                    </a:p>
                  </a:txBody>
                  <a:tcPr/>
                </a:tc>
                <a:tc>
                  <a:txBody>
                    <a:bodyPr/>
                    <a:lstStyle/>
                    <a:p>
                      <a:pPr algn="l"/>
                      <a:r>
                        <a:rPr lang="ru-RU" sz="1200" dirty="0" smtClean="0">
                          <a:latin typeface="Times New Roman" pitchFamily="18" charset="0"/>
                          <a:cs typeface="Times New Roman" pitchFamily="18" charset="0"/>
                        </a:rPr>
                        <a:t>Для домов</a:t>
                      </a:r>
                      <a:r>
                        <a:rPr lang="ru-RU" sz="1200" baseline="0" dirty="0" smtClean="0">
                          <a:latin typeface="Times New Roman" pitchFamily="18" charset="0"/>
                          <a:cs typeface="Times New Roman" pitchFamily="18" charset="0"/>
                        </a:rPr>
                        <a:t> с АИТП </a:t>
                      </a:r>
                      <a:r>
                        <a:rPr lang="ru-RU" sz="1200" dirty="0" smtClean="0">
                          <a:latin typeface="Times New Roman" pitchFamily="18" charset="0"/>
                          <a:cs typeface="Times New Roman" pitchFamily="18" charset="0"/>
                        </a:rPr>
                        <a:t>с изолированными стояками и без </a:t>
                      </a:r>
                      <a:r>
                        <a:rPr lang="ru-RU" sz="1200" dirty="0" err="1" smtClean="0">
                          <a:latin typeface="Times New Roman" pitchFamily="18" charset="0"/>
                          <a:cs typeface="Times New Roman" pitchFamily="18" charset="0"/>
                        </a:rPr>
                        <a:t>полотенцесушителей</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0,0595</a:t>
                      </a:r>
                      <a:endParaRPr lang="ru-RU" sz="1200" dirty="0">
                        <a:latin typeface="Times New Roman" pitchFamily="18" charset="0"/>
                        <a:cs typeface="Times New Roman" pitchFamily="18" charset="0"/>
                      </a:endParaRPr>
                    </a:p>
                  </a:txBody>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0"/>
            <a:ext cx="8429684" cy="6858000"/>
          </a:xfrm>
        </p:spPr>
        <p:txBody>
          <a:bodyPr/>
          <a:lstStyle/>
          <a:p>
            <a:pPr algn="just">
              <a:lnSpc>
                <a:spcPct val="150000"/>
              </a:lnSpc>
            </a:pPr>
            <a:r>
              <a:rPr lang="ru-RU" dirty="0" smtClean="0"/>
              <a:t> </a:t>
            </a:r>
            <a:r>
              <a:rPr lang="ru-RU" sz="1200" dirty="0" smtClean="0"/>
              <a:t>На примере дома с системой горячего водоснабжения с </a:t>
            </a:r>
            <a:r>
              <a:rPr lang="ru-RU" sz="1200" dirty="0" err="1" smtClean="0"/>
              <a:t>неизолорованными</a:t>
            </a:r>
            <a:r>
              <a:rPr lang="ru-RU" sz="1200" dirty="0" smtClean="0"/>
              <a:t> стояками и </a:t>
            </a:r>
            <a:r>
              <a:rPr lang="ru-RU" sz="1200" dirty="0" err="1" smtClean="0"/>
              <a:t>полотенцесушителями</a:t>
            </a:r>
            <a:r>
              <a:rPr lang="ru-RU" sz="1200" dirty="0" smtClean="0"/>
              <a:t> приведем порядок расчета платы за 1 м</a:t>
            </a:r>
            <a:r>
              <a:rPr lang="ru-RU" sz="1200" baseline="30000" dirty="0" smtClean="0"/>
              <a:t>3</a:t>
            </a:r>
            <a:r>
              <a:rPr lang="ru-RU" sz="1200" dirty="0" smtClean="0"/>
              <a:t> горячей воды по двухкомпонентному тарифу.</a:t>
            </a:r>
          </a:p>
          <a:p>
            <a:pPr>
              <a:lnSpc>
                <a:spcPct val="150000"/>
              </a:lnSpc>
            </a:pPr>
            <a:r>
              <a:rPr lang="ru-RU" sz="1200" dirty="0" smtClean="0"/>
              <a:t/>
            </a:r>
            <a:br>
              <a:rPr lang="ru-RU" sz="1200" dirty="0" smtClean="0"/>
            </a:br>
            <a:r>
              <a:rPr lang="ru-RU" sz="1200" dirty="0" smtClean="0"/>
              <a:t>                                                             , (Постановлением Правительства РФ от 06.05.2011 г. № 354 Пункт 54 </a:t>
            </a:r>
          </a:p>
          <a:p>
            <a:pPr>
              <a:lnSpc>
                <a:spcPct val="150000"/>
              </a:lnSpc>
            </a:pPr>
            <a:r>
              <a:rPr lang="ru-RU" sz="1200" dirty="0" smtClean="0"/>
              <a:t>формула 20)</a:t>
            </a:r>
            <a:br>
              <a:rPr lang="ru-RU" sz="1200" dirty="0" smtClean="0"/>
            </a:br>
            <a:r>
              <a:rPr lang="ru-RU" sz="1200" dirty="0" smtClean="0"/>
              <a:t>где:</a:t>
            </a:r>
            <a:br>
              <a:rPr lang="ru-RU" sz="1200" dirty="0" smtClean="0"/>
            </a:br>
            <a:r>
              <a:rPr lang="ru-RU" sz="1200" dirty="0" smtClean="0"/>
              <a:t>- объем потребленной за расчетный период в жилом или нежилом помещении горячей воды, определенный по показаниям индивидуального или общего (квартирного) прибора учета в жилом или нежилом помещении составил – 4,00 м³ </a:t>
            </a:r>
            <a:br>
              <a:rPr lang="ru-RU" sz="1200" dirty="0" smtClean="0"/>
            </a:br>
            <a:r>
              <a:rPr lang="ru-RU" sz="1200" dirty="0" err="1" smtClean="0"/>
              <a:t>Т</a:t>
            </a:r>
            <a:r>
              <a:rPr lang="ru-RU" sz="1200" baseline="30000" dirty="0" err="1" smtClean="0"/>
              <a:t>хв</a:t>
            </a:r>
            <a:r>
              <a:rPr lang="ru-RU" sz="1200" dirty="0" smtClean="0"/>
              <a:t>- тариф на холодную воду, установленный в соответствии с законодательством Российской Федерации составляет – 48,76 руб./м³</a:t>
            </a:r>
            <a:br>
              <a:rPr lang="ru-RU" sz="1200" dirty="0" smtClean="0"/>
            </a:br>
            <a:r>
              <a:rPr lang="ru-RU" sz="1200" dirty="0" err="1" smtClean="0"/>
              <a:t>q</a:t>
            </a:r>
            <a:r>
              <a:rPr lang="ru-RU" sz="1200" baseline="-25000" dirty="0" err="1" smtClean="0"/>
              <a:t>v</a:t>
            </a:r>
            <a:r>
              <a:rPr lang="ru-RU" sz="1200" baseline="30000" dirty="0" err="1" smtClean="0"/>
              <a:t>кр</a:t>
            </a:r>
            <a:r>
              <a:rPr lang="ru-RU" sz="1200" baseline="30000" dirty="0" smtClean="0"/>
              <a:t> </a:t>
            </a:r>
            <a:r>
              <a:rPr lang="ru-RU" sz="1200" dirty="0" smtClean="0"/>
              <a:t>- удельный расход коммунального ресурса на подогрев воды = 0,0703 Гкал/ м³</a:t>
            </a:r>
            <a:br>
              <a:rPr lang="ru-RU" sz="1200" dirty="0" smtClean="0"/>
            </a:br>
            <a:r>
              <a:rPr lang="ru-RU" sz="1200" dirty="0" err="1" smtClean="0"/>
              <a:t>Т</a:t>
            </a:r>
            <a:r>
              <a:rPr lang="ru-RU" sz="1200" baseline="30000" dirty="0" err="1" smtClean="0"/>
              <a:t>кр</a:t>
            </a:r>
            <a:r>
              <a:rPr lang="ru-RU" sz="1200" dirty="0" smtClean="0"/>
              <a:t>- тариф на коммунальный ресурс (тепловая энергия) = 2 100,43 руб./Гкал</a:t>
            </a:r>
            <a:br>
              <a:rPr lang="ru-RU" sz="1200" dirty="0" smtClean="0"/>
            </a:br>
            <a:r>
              <a:rPr lang="ru-RU" sz="1200" dirty="0" smtClean="0"/>
              <a:t>Итак расчет стоимости горячей воды в платежном документе за январь 2023 г. будет следующий:</a:t>
            </a:r>
            <a:br>
              <a:rPr lang="ru-RU" sz="1200" dirty="0" smtClean="0"/>
            </a:br>
            <a:r>
              <a:rPr lang="ru-RU" sz="1200" dirty="0" smtClean="0"/>
              <a:t/>
            </a:r>
            <a:br>
              <a:rPr lang="ru-RU" sz="1200" dirty="0" smtClean="0"/>
            </a:br>
            <a:r>
              <a:rPr lang="ru-RU" sz="1200" b="1" dirty="0" smtClean="0"/>
              <a:t>ХВ для ГВ</a:t>
            </a:r>
            <a:endParaRPr lang="ru-RU" sz="1200" dirty="0" smtClean="0"/>
          </a:p>
          <a:p>
            <a:pPr>
              <a:lnSpc>
                <a:spcPct val="150000"/>
              </a:lnSpc>
            </a:pPr>
            <a:r>
              <a:rPr lang="ru-RU" sz="1200" b="1" u="sng" dirty="0" smtClean="0"/>
              <a:t>Холодная вода для нужд горячего водоснабжения </a:t>
            </a:r>
            <a:r>
              <a:rPr lang="ru-RU" sz="1200" b="1" dirty="0" smtClean="0"/>
              <a:t> = 4,00 м³ * 48,76 руб./м³ =</a:t>
            </a:r>
            <a:r>
              <a:rPr lang="ru-RU" sz="1200" b="1" u="sng" dirty="0" smtClean="0"/>
              <a:t> 195,04 руб</a:t>
            </a:r>
            <a:r>
              <a:rPr lang="ru-RU" sz="1200" dirty="0" smtClean="0"/>
              <a:t>.</a:t>
            </a:r>
            <a:br>
              <a:rPr lang="ru-RU" sz="1200" dirty="0" smtClean="0"/>
            </a:br>
            <a:r>
              <a:rPr lang="ru-RU" sz="1200" b="1" dirty="0" smtClean="0"/>
              <a:t>ТЭ для подогрева воды</a:t>
            </a:r>
            <a:endParaRPr lang="ru-RU" sz="1200" dirty="0" smtClean="0"/>
          </a:p>
          <a:p>
            <a:pPr>
              <a:lnSpc>
                <a:spcPct val="150000"/>
              </a:lnSpc>
            </a:pPr>
            <a:r>
              <a:rPr lang="ru-RU" sz="1200" b="1" u="sng" dirty="0" smtClean="0"/>
              <a:t>Тепловая энергия для подогрева воды</a:t>
            </a:r>
            <a:r>
              <a:rPr lang="ru-RU" sz="1200" b="1" dirty="0" smtClean="0"/>
              <a:t>  =  4,00 м</a:t>
            </a:r>
            <a:r>
              <a:rPr lang="ru-RU" sz="1200" b="1" baseline="30000" dirty="0" smtClean="0"/>
              <a:t>3</a:t>
            </a:r>
            <a:r>
              <a:rPr lang="ru-RU" sz="1200" b="1" dirty="0" smtClean="0"/>
              <a:t> *0,0703 Гкал/ м³ * 2 100,43 руб./Гкал = </a:t>
            </a:r>
            <a:r>
              <a:rPr lang="ru-RU" sz="1200" b="1" u="sng" dirty="0" smtClean="0"/>
              <a:t>590,64 руб.</a:t>
            </a:r>
            <a:r>
              <a:rPr lang="ru-RU" sz="1200" dirty="0" smtClean="0"/>
              <a:t/>
            </a:r>
            <a:br>
              <a:rPr lang="ru-RU" sz="1200" dirty="0" smtClean="0"/>
            </a:br>
            <a:r>
              <a:rPr lang="ru-RU" sz="1200" dirty="0" smtClean="0"/>
              <a:t>Итого за м³ горячей воды жильцы заплатят – 785,68 руб.</a:t>
            </a:r>
            <a:br>
              <a:rPr lang="ru-RU" sz="1200" dirty="0" smtClean="0"/>
            </a:br>
            <a:r>
              <a:rPr lang="ru-RU" sz="1200" dirty="0" smtClean="0"/>
              <a:t/>
            </a:r>
            <a:br>
              <a:rPr lang="ru-RU" sz="1200" dirty="0" smtClean="0"/>
            </a:br>
            <a:endParaRPr lang="ru-RU" sz="1200" dirty="0"/>
          </a:p>
        </p:txBody>
      </p:sp>
      <p:pic>
        <p:nvPicPr>
          <p:cNvPr id="4" name="Рисунок 3" descr="999.jpg"/>
          <p:cNvPicPr>
            <a:picLocks noChangeAspect="1"/>
          </p:cNvPicPr>
          <p:nvPr/>
        </p:nvPicPr>
        <p:blipFill>
          <a:blip r:embed="rId2" cstate="print"/>
          <a:stretch>
            <a:fillRect/>
          </a:stretch>
        </p:blipFill>
        <p:spPr>
          <a:xfrm>
            <a:off x="714348" y="1214422"/>
            <a:ext cx="2389743" cy="67149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76200"/>
            <a:ext cx="7010400" cy="457200"/>
          </a:xfrm>
        </p:spPr>
        <p:txBody>
          <a:bodyPr>
            <a:normAutofit/>
          </a:bodyPr>
          <a:lstStyle/>
          <a:p>
            <a:pPr algn="ctr"/>
            <a:r>
              <a:rPr lang="ru-RU" sz="1800" dirty="0" smtClean="0"/>
              <a:t>Расчет Твердых коммунальных отходов </a:t>
            </a:r>
            <a:endParaRPr lang="ru-RU" sz="1800" dirty="0"/>
          </a:p>
        </p:txBody>
      </p:sp>
      <p:sp>
        <p:nvSpPr>
          <p:cNvPr id="3" name="Объект 2"/>
          <p:cNvSpPr>
            <a:spLocks noGrp="1"/>
          </p:cNvSpPr>
          <p:nvPr>
            <p:ph sz="quarter" idx="1"/>
          </p:nvPr>
        </p:nvSpPr>
        <p:spPr>
          <a:xfrm>
            <a:off x="304800" y="533400"/>
            <a:ext cx="8382000" cy="6096000"/>
          </a:xfrm>
        </p:spPr>
        <p:txBody>
          <a:bodyPr/>
          <a:lstStyle/>
          <a:p>
            <a:pPr marL="0" indent="0" algn="just">
              <a:lnSpc>
                <a:spcPct val="150000"/>
              </a:lnSpc>
              <a:buNone/>
            </a:pPr>
            <a:r>
              <a:rPr lang="ru-RU" sz="1400" dirty="0">
                <a:latin typeface="Times New Roman" panose="02020603050405020304" pitchFamily="18" charset="0"/>
                <a:cs typeface="Times New Roman" panose="02020603050405020304" pitchFamily="18" charset="0"/>
              </a:rPr>
              <a:t>      На основании </a:t>
            </a:r>
            <a:r>
              <a:rPr lang="ru-RU" sz="1400" dirty="0" smtClean="0">
                <a:latin typeface="Times New Roman" panose="02020603050405020304" pitchFamily="18" charset="0"/>
                <a:cs typeface="Times New Roman" panose="02020603050405020304" pitchFamily="18" charset="0"/>
              </a:rPr>
              <a:t>Постановления Администрации города  от </a:t>
            </a:r>
            <a:r>
              <a:rPr lang="ru-RU" sz="1400" dirty="0">
                <a:latin typeface="Times New Roman" panose="02020603050405020304" pitchFamily="18" charset="0"/>
                <a:cs typeface="Times New Roman" panose="02020603050405020304" pitchFamily="18" charset="0"/>
              </a:rPr>
              <a:t>27 апреля 2018 г. N </a:t>
            </a:r>
            <a:r>
              <a:rPr lang="ru-RU" sz="1400" dirty="0" smtClean="0">
                <a:latin typeface="Times New Roman" panose="02020603050405020304" pitchFamily="18" charset="0"/>
                <a:cs typeface="Times New Roman" panose="02020603050405020304" pitchFamily="18" charset="0"/>
              </a:rPr>
              <a:t>885 утверждён норматив накопления твердых коммунальных отходов на территории города Когалыма для многоквартирных домов в размере – </a:t>
            </a:r>
            <a:r>
              <a:rPr lang="ru-RU" sz="1400" dirty="0">
                <a:latin typeface="Times New Roman" panose="02020603050405020304" pitchFamily="18" charset="0"/>
                <a:cs typeface="Times New Roman" panose="02020603050405020304" pitchFamily="18" charset="0"/>
              </a:rPr>
              <a:t>1,75 </a:t>
            </a:r>
            <a:r>
              <a:rPr lang="ru-RU" sz="1400" dirty="0" smtClean="0">
                <a:latin typeface="Times New Roman" panose="02020603050405020304" pitchFamily="18" charset="0"/>
                <a:cs typeface="Times New Roman" panose="02020603050405020304" pitchFamily="18" charset="0"/>
              </a:rPr>
              <a:t>м³/чел.</a:t>
            </a:r>
          </a:p>
          <a:p>
            <a:pPr marL="0" indent="0" algn="just">
              <a:lnSpc>
                <a:spcPct val="150000"/>
              </a:lnSpc>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i="1" dirty="0" smtClean="0">
                <a:latin typeface="Times New Roman" panose="02020603050405020304" pitchFamily="18" charset="0"/>
                <a:cs typeface="Times New Roman" panose="02020603050405020304" pitchFamily="18" charset="0"/>
              </a:rPr>
              <a:t>  Расчет платы по услуге ТКО производится по количеству зарегистрированных </a:t>
            </a:r>
            <a:r>
              <a:rPr lang="ru-RU" sz="1400" i="1" dirty="0">
                <a:latin typeface="Times New Roman" panose="02020603050405020304" pitchFamily="18" charset="0"/>
                <a:cs typeface="Times New Roman" panose="02020603050405020304" pitchFamily="18" charset="0"/>
              </a:rPr>
              <a:t>граждан. </a:t>
            </a:r>
            <a:r>
              <a:rPr lang="ru-RU" sz="1400" i="1" dirty="0" smtClean="0">
                <a:latin typeface="Times New Roman" panose="02020603050405020304" pitchFamily="18" charset="0"/>
                <a:cs typeface="Times New Roman" panose="02020603050405020304" pitchFamily="18" charset="0"/>
              </a:rPr>
              <a:t>При </a:t>
            </a:r>
            <a:r>
              <a:rPr lang="ru-RU" sz="1400" i="1" dirty="0">
                <a:latin typeface="Times New Roman" panose="02020603050405020304" pitchFamily="18" charset="0"/>
                <a:cs typeface="Times New Roman" panose="02020603050405020304" pitchFamily="18" charset="0"/>
              </a:rPr>
              <a:t>таком способе плату рассчитывают на каждого гражданина, который проживает в </a:t>
            </a:r>
            <a:r>
              <a:rPr lang="ru-RU" sz="1400" i="1" dirty="0" smtClean="0">
                <a:latin typeface="Times New Roman" panose="02020603050405020304" pitchFamily="18" charset="0"/>
                <a:cs typeface="Times New Roman" panose="02020603050405020304" pitchFamily="18" charset="0"/>
              </a:rPr>
              <a:t>помещении. Если </a:t>
            </a:r>
            <a:r>
              <a:rPr lang="ru-RU" sz="1400" i="1" dirty="0">
                <a:latin typeface="Times New Roman" panose="02020603050405020304" pitchFamily="18" charset="0"/>
                <a:cs typeface="Times New Roman" panose="02020603050405020304" pitchFamily="18" charset="0"/>
              </a:rPr>
              <a:t>в помещении нет постоянно проживающих граждан, то плату рассчитывают по количеству собственников квартиры.</a:t>
            </a:r>
          </a:p>
          <a:p>
            <a:pPr marL="0" indent="0" algn="just">
              <a:lnSpc>
                <a:spcPct val="150000"/>
              </a:lnSpc>
              <a:buNone/>
            </a:pPr>
            <a:r>
              <a:rPr lang="ru-RU" sz="1400" dirty="0" smtClean="0">
                <a:latin typeface="Times New Roman" panose="02020603050405020304" pitchFamily="18" charset="0"/>
                <a:cs typeface="Times New Roman" panose="02020603050405020304" pitchFamily="18" charset="0"/>
              </a:rPr>
              <a:t>     Такой </a:t>
            </a:r>
            <a:r>
              <a:rPr lang="ru-RU" sz="1400" dirty="0">
                <a:latin typeface="Times New Roman" panose="02020603050405020304" pitchFamily="18" charset="0"/>
                <a:cs typeface="Times New Roman" panose="02020603050405020304" pitchFamily="18" charset="0"/>
              </a:rPr>
              <a:t>порядок установлен пунктом 148(36) Правил предоставления коммунальных услуг, утвержденных постановлением Правительства от 06.05.2011 № </a:t>
            </a:r>
            <a:r>
              <a:rPr lang="ru-RU" sz="1400" dirty="0" smtClean="0">
                <a:latin typeface="Times New Roman" panose="02020603050405020304" pitchFamily="18" charset="0"/>
                <a:cs typeface="Times New Roman" panose="02020603050405020304" pitchFamily="18" charset="0"/>
              </a:rPr>
              <a:t>354.</a:t>
            </a:r>
            <a:endParaRPr lang="ru-RU" sz="1400" dirty="0">
              <a:latin typeface="Times New Roman" panose="02020603050405020304" pitchFamily="18" charset="0"/>
              <a:cs typeface="Times New Roman" panose="02020603050405020304" pitchFamily="18" charset="0"/>
            </a:endParaRPr>
          </a:p>
          <a:p>
            <a:pPr marL="0" indent="0" algn="ctr">
              <a:buNone/>
            </a:pPr>
            <a:r>
              <a:rPr lang="ru-RU" sz="1400" b="1" dirty="0" smtClean="0">
                <a:latin typeface="Times New Roman" panose="02020603050405020304" pitchFamily="18" charset="0"/>
                <a:cs typeface="Times New Roman" panose="02020603050405020304" pitchFamily="18" charset="0"/>
              </a:rPr>
              <a:t>Пример расчета:</a:t>
            </a:r>
            <a:r>
              <a:rPr lang="ru-RU" sz="1400" dirty="0" smtClean="0">
                <a:latin typeface="Times New Roman" panose="02020603050405020304" pitchFamily="18" charset="0"/>
                <a:cs typeface="Times New Roman" panose="02020603050405020304" pitchFamily="18" charset="0"/>
              </a:rPr>
              <a:t> </a:t>
            </a:r>
          </a:p>
          <a:p>
            <a:pPr marL="0" indent="0" algn="just">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тариф </a:t>
            </a:r>
            <a:r>
              <a:rPr lang="ru-RU" sz="1400" dirty="0">
                <a:latin typeface="Times New Roman" panose="02020603050405020304" pitchFamily="18" charset="0"/>
                <a:cs typeface="Times New Roman" panose="02020603050405020304" pitchFamily="18" charset="0"/>
              </a:rPr>
              <a:t>на ТКО – </a:t>
            </a:r>
            <a:r>
              <a:rPr lang="ru-RU" sz="1400" dirty="0" smtClean="0">
                <a:latin typeface="Times New Roman" panose="02020603050405020304" pitchFamily="18" charset="0"/>
                <a:cs typeface="Times New Roman" panose="02020603050405020304" pitchFamily="18" charset="0"/>
              </a:rPr>
              <a:t>821,57 </a:t>
            </a:r>
            <a:r>
              <a:rPr lang="ru-RU" sz="1400" dirty="0">
                <a:latin typeface="Times New Roman" panose="02020603050405020304" pitchFamily="18" charset="0"/>
                <a:cs typeface="Times New Roman" panose="02020603050405020304" pitchFamily="18" charset="0"/>
              </a:rPr>
              <a:t>руб./м³. </a:t>
            </a:r>
          </a:p>
          <a:p>
            <a:pPr marL="0" indent="0" algn="just">
              <a:buNone/>
            </a:pPr>
            <a:r>
              <a:rPr lang="ru-RU" sz="1400" dirty="0" smtClean="0">
                <a:latin typeface="Times New Roman" panose="02020603050405020304" pitchFamily="18" charset="0"/>
                <a:cs typeface="Times New Roman" panose="02020603050405020304" pitchFamily="18" charset="0"/>
              </a:rPr>
              <a:t>         годовой норматив накопления ТКО, утвержденный администрацией города </a:t>
            </a:r>
            <a:r>
              <a:rPr lang="ru-RU" sz="1400" dirty="0">
                <a:latin typeface="Times New Roman" panose="02020603050405020304" pitchFamily="18" charset="0"/>
                <a:cs typeface="Times New Roman" panose="02020603050405020304" pitchFamily="18" charset="0"/>
              </a:rPr>
              <a:t>– 1,75 м³/чел.</a:t>
            </a:r>
          </a:p>
          <a:p>
            <a:pPr marL="0" indent="0" algn="just">
              <a:buNone/>
            </a:pP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количество потребителей, которые проживают в квартире </a:t>
            </a:r>
            <a:r>
              <a:rPr lang="ru-RU" sz="1400" dirty="0" smtClean="0">
                <a:latin typeface="Times New Roman" panose="02020603050405020304" pitchFamily="18" charset="0"/>
                <a:cs typeface="Times New Roman" panose="02020603050405020304" pitchFamily="18" charset="0"/>
              </a:rPr>
              <a:t>– 5 </a:t>
            </a:r>
            <a:r>
              <a:rPr lang="ru-RU" sz="1400" dirty="0">
                <a:latin typeface="Times New Roman" panose="02020603050405020304" pitchFamily="18" charset="0"/>
                <a:cs typeface="Times New Roman" panose="02020603050405020304" pitchFamily="18" charset="0"/>
              </a:rPr>
              <a:t>чел.</a:t>
            </a:r>
          </a:p>
          <a:p>
            <a:pPr marL="0" indent="0" algn="just">
              <a:buNone/>
            </a:pPr>
            <a:r>
              <a:rPr lang="ru-RU" sz="1400" dirty="0" smtClean="0">
                <a:latin typeface="Times New Roman" panose="02020603050405020304" pitchFamily="18" charset="0"/>
                <a:cs typeface="Times New Roman" panose="02020603050405020304" pitchFamily="18" charset="0"/>
              </a:rPr>
              <a:t>     Чтобы </a:t>
            </a:r>
            <a:r>
              <a:rPr lang="ru-RU" sz="1400" dirty="0">
                <a:latin typeface="Times New Roman" panose="02020603050405020304" pitchFamily="18" charset="0"/>
                <a:cs typeface="Times New Roman" panose="02020603050405020304" pitchFamily="18" charset="0"/>
              </a:rPr>
              <a:t>применить годовой норматив накопления в расчете ежемесячной платы, </a:t>
            </a:r>
            <a:r>
              <a:rPr lang="ru-RU" sz="1400" dirty="0" smtClean="0">
                <a:latin typeface="Times New Roman" panose="02020603050405020304" pitchFamily="18" charset="0"/>
                <a:cs typeface="Times New Roman" panose="02020603050405020304" pitchFamily="18" charset="0"/>
              </a:rPr>
              <a:t>разделим </a:t>
            </a:r>
            <a:r>
              <a:rPr lang="ru-RU" sz="1400" dirty="0">
                <a:latin typeface="Times New Roman" panose="02020603050405020304" pitchFamily="18" charset="0"/>
                <a:cs typeface="Times New Roman" panose="02020603050405020304" pitchFamily="18" charset="0"/>
              </a:rPr>
              <a:t>размер норматива на </a:t>
            </a:r>
            <a:r>
              <a:rPr lang="ru-RU" sz="1400" dirty="0" smtClean="0">
                <a:latin typeface="Times New Roman" panose="02020603050405020304" pitchFamily="18" charset="0"/>
                <a:cs typeface="Times New Roman" panose="02020603050405020304" pitchFamily="18" charset="0"/>
              </a:rPr>
              <a:t>12 мес. </a:t>
            </a:r>
            <a:r>
              <a:rPr lang="ru-RU" sz="1400" dirty="0">
                <a:latin typeface="Times New Roman" panose="02020603050405020304" pitchFamily="18" charset="0"/>
                <a:cs typeface="Times New Roman" panose="02020603050405020304" pitchFamily="18" charset="0"/>
              </a:rPr>
              <a:t>Далее </a:t>
            </a:r>
            <a:r>
              <a:rPr lang="ru-RU" sz="1400" dirty="0" smtClean="0">
                <a:latin typeface="Times New Roman" panose="02020603050405020304" pitchFamily="18" charset="0"/>
                <a:cs typeface="Times New Roman" panose="02020603050405020304" pitchFamily="18" charset="0"/>
              </a:rPr>
              <a:t>перемножим </a:t>
            </a:r>
            <a:r>
              <a:rPr lang="ru-RU" sz="1400" dirty="0">
                <a:latin typeface="Times New Roman" panose="02020603050405020304" pitchFamily="18" charset="0"/>
                <a:cs typeface="Times New Roman" panose="02020603050405020304" pitchFamily="18" charset="0"/>
              </a:rPr>
              <a:t>тариф на 1/12 часть норматива и на количество жителей в квартире:</a:t>
            </a:r>
          </a:p>
          <a:p>
            <a:pPr marL="0" indent="0" algn="just">
              <a:buNone/>
            </a:pPr>
            <a:r>
              <a:rPr lang="ru-RU" sz="1400" b="1" i="1" dirty="0" smtClean="0">
                <a:latin typeface="Times New Roman" panose="02020603050405020304" pitchFamily="18" charset="0"/>
                <a:cs typeface="Times New Roman" panose="02020603050405020304" pitchFamily="18" charset="0"/>
              </a:rPr>
              <a:t>               821,57 * (1,75 </a:t>
            </a:r>
            <a:r>
              <a:rPr lang="ru-RU" sz="1400" b="1" i="1" dirty="0">
                <a:latin typeface="Times New Roman" panose="02020603050405020304" pitchFamily="18" charset="0"/>
                <a:cs typeface="Times New Roman" panose="02020603050405020304" pitchFamily="18" charset="0"/>
              </a:rPr>
              <a:t>: 12) </a:t>
            </a:r>
            <a:r>
              <a:rPr lang="ru-RU" sz="1400" b="1" i="1" dirty="0" smtClean="0">
                <a:latin typeface="Times New Roman" panose="02020603050405020304" pitchFamily="18" charset="0"/>
                <a:cs typeface="Times New Roman" panose="02020603050405020304" pitchFamily="18" charset="0"/>
              </a:rPr>
              <a:t>= 119,81 (тариф ТКО, руб./</a:t>
            </a:r>
            <a:r>
              <a:rPr lang="ru-RU" sz="1400" b="1" i="1" dirty="0">
                <a:latin typeface="Times New Roman" panose="02020603050405020304" pitchFamily="18" charset="0"/>
                <a:cs typeface="Times New Roman" panose="02020603050405020304" pitchFamily="18" charset="0"/>
              </a:rPr>
              <a:t>мес</a:t>
            </a:r>
            <a:r>
              <a:rPr lang="ru-RU" sz="1400" b="1" i="1" dirty="0" smtClean="0">
                <a:latin typeface="Times New Roman" panose="02020603050405020304" pitchFamily="18" charset="0"/>
                <a:cs typeface="Times New Roman" panose="02020603050405020304" pitchFamily="18" charset="0"/>
              </a:rPr>
              <a:t>.) * 5 </a:t>
            </a:r>
            <a:r>
              <a:rPr lang="ru-RU" sz="1400" b="1" i="1" dirty="0">
                <a:latin typeface="Times New Roman" panose="02020603050405020304" pitchFamily="18" charset="0"/>
                <a:cs typeface="Times New Roman" panose="02020603050405020304" pitchFamily="18" charset="0"/>
              </a:rPr>
              <a:t>чел. = </a:t>
            </a:r>
            <a:r>
              <a:rPr lang="ru-RU" sz="1400" b="1" i="1" dirty="0" smtClean="0">
                <a:latin typeface="Times New Roman" panose="02020603050405020304" pitchFamily="18" charset="0"/>
                <a:cs typeface="Times New Roman" panose="02020603050405020304" pitchFamily="18" charset="0"/>
              </a:rPr>
              <a:t>599,05 </a:t>
            </a:r>
            <a:r>
              <a:rPr lang="ru-RU" sz="1400" b="1" i="1" dirty="0">
                <a:latin typeface="Times New Roman" panose="02020603050405020304" pitchFamily="18" charset="0"/>
                <a:cs typeface="Times New Roman" panose="02020603050405020304" pitchFamily="18" charset="0"/>
              </a:rPr>
              <a:t>руб.</a:t>
            </a:r>
          </a:p>
          <a:p>
            <a:pPr marL="0" indent="0" algn="just">
              <a:buNone/>
            </a:pPr>
            <a:r>
              <a:rPr lang="ru-RU" sz="1400" dirty="0" smtClean="0">
                <a:latin typeface="Times New Roman" panose="02020603050405020304" pitchFamily="18" charset="0"/>
                <a:cs typeface="Times New Roman" panose="02020603050405020304" pitchFamily="18" charset="0"/>
              </a:rPr>
              <a:t>     Размер </a:t>
            </a:r>
            <a:r>
              <a:rPr lang="ru-RU" sz="1400" dirty="0">
                <a:latin typeface="Times New Roman" panose="02020603050405020304" pitchFamily="18" charset="0"/>
                <a:cs typeface="Times New Roman" panose="02020603050405020304" pitchFamily="18" charset="0"/>
              </a:rPr>
              <a:t>платы за ТКО – </a:t>
            </a:r>
            <a:r>
              <a:rPr lang="ru-RU" sz="1400" dirty="0" smtClean="0">
                <a:latin typeface="Times New Roman" panose="02020603050405020304" pitchFamily="18" charset="0"/>
                <a:cs typeface="Times New Roman" panose="02020603050405020304" pitchFamily="18" charset="0"/>
              </a:rPr>
              <a:t>599,05 </a:t>
            </a:r>
            <a:r>
              <a:rPr lang="ru-RU" sz="1400" dirty="0">
                <a:latin typeface="Times New Roman" panose="02020603050405020304" pitchFamily="18" charset="0"/>
                <a:cs typeface="Times New Roman" panose="02020603050405020304" pitchFamily="18" charset="0"/>
              </a:rPr>
              <a:t>руб. </a:t>
            </a:r>
            <a:r>
              <a:rPr lang="ru-RU" sz="1400" dirty="0" smtClean="0">
                <a:latin typeface="Times New Roman" panose="02020603050405020304" pitchFamily="18" charset="0"/>
                <a:cs typeface="Times New Roman" panose="02020603050405020304" pitchFamily="18" charset="0"/>
              </a:rPr>
              <a:t>такая плата будет </a:t>
            </a:r>
            <a:r>
              <a:rPr lang="ru-RU" sz="1400" dirty="0">
                <a:latin typeface="Times New Roman" panose="02020603050405020304" pitchFamily="18" charset="0"/>
                <a:cs typeface="Times New Roman" panose="02020603050405020304" pitchFamily="18" charset="0"/>
              </a:rPr>
              <a:t>ежемесячно </a:t>
            </a:r>
            <a:r>
              <a:rPr lang="ru-RU" sz="1400" dirty="0" smtClean="0">
                <a:latin typeface="Times New Roman" panose="02020603050405020304" pitchFamily="18" charset="0"/>
                <a:cs typeface="Times New Roman" panose="02020603050405020304" pitchFamily="18" charset="0"/>
              </a:rPr>
              <a:t>выставляться </a:t>
            </a:r>
            <a:r>
              <a:rPr lang="ru-RU" sz="1400" dirty="0">
                <a:latin typeface="Times New Roman" panose="02020603050405020304" pitchFamily="18" charset="0"/>
                <a:cs typeface="Times New Roman" panose="02020603050405020304" pitchFamily="18" charset="0"/>
              </a:rPr>
              <a:t>потребителю в платежном документе.</a:t>
            </a:r>
            <a:endParaRPr lang="ru-RU" sz="1400" dirty="0" smtClean="0">
              <a:latin typeface="Times New Roman" panose="02020603050405020304" pitchFamily="18" charset="0"/>
              <a:cs typeface="Times New Roman" panose="02020603050405020304" pitchFamily="18" charset="0"/>
            </a:endParaRPr>
          </a:p>
          <a:p>
            <a:pPr marL="0" indent="0" algn="just">
              <a:lnSpc>
                <a:spcPct val="150000"/>
              </a:lnSpc>
              <a:buNone/>
            </a:pP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3389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Содержимое 2"/>
          <p:cNvSpPr>
            <a:spLocks noGrp="1"/>
          </p:cNvSpPr>
          <p:nvPr>
            <p:ph sz="quarter" idx="1"/>
          </p:nvPr>
        </p:nvSpPr>
        <p:spPr>
          <a:xfrm>
            <a:off x="381000" y="152400"/>
            <a:ext cx="8153400" cy="6553200"/>
          </a:xfrm>
        </p:spPr>
        <p:txBody>
          <a:bodyPr>
            <a:normAutofit fontScale="92500" lnSpcReduction="10000"/>
          </a:bodyPr>
          <a:lstStyle/>
          <a:p>
            <a:pPr marL="400050" lvl="1" indent="0" algn="just" fontAlgn="auto">
              <a:lnSpc>
                <a:spcPct val="150000"/>
              </a:lnSpc>
              <a:spcBef>
                <a:spcPct val="0"/>
              </a:spcBef>
              <a:spcAft>
                <a:spcPts val="0"/>
              </a:spcAft>
              <a:buNone/>
              <a:defRPr/>
            </a:pPr>
            <a:r>
              <a:rPr lang="ru-RU" sz="1200" dirty="0" smtClean="0">
                <a:latin typeface="Times New Roman" pitchFamily="18" charset="0"/>
                <a:cs typeface="Times New Roman" pitchFamily="18" charset="0"/>
              </a:rPr>
              <a:t>	</a:t>
            </a:r>
          </a:p>
          <a:p>
            <a:pPr marL="400050" lvl="1" indent="0" algn="just" fontAlgn="auto">
              <a:lnSpc>
                <a:spcPct val="150000"/>
              </a:lnSpc>
              <a:spcBef>
                <a:spcPct val="0"/>
              </a:spcBef>
              <a:spcAft>
                <a:spcPts val="0"/>
              </a:spcAft>
              <a:buNone/>
              <a:defRPr/>
            </a:pPr>
            <a:r>
              <a:rPr lang="ru-RU" sz="18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Применяемая нами форма платежного документа, максимально соответствует требованиям действующего законодательства (Приказ Министерства строительства и жилищно-коммунального хозяйства Российской Федерации от 26 января 2018 г. № 43/</a:t>
            </a:r>
            <a:r>
              <a:rPr lang="ru-RU" sz="2000" dirty="0" err="1" smtClean="0">
                <a:latin typeface="Times New Roman" pitchFamily="18" charset="0"/>
                <a:cs typeface="Times New Roman" pitchFamily="18" charset="0"/>
              </a:rPr>
              <a:t>пр</a:t>
            </a:r>
            <a:r>
              <a:rPr lang="ru-RU" sz="2000" dirty="0" smtClean="0">
                <a:latin typeface="Times New Roman" pitchFamily="18" charset="0"/>
                <a:cs typeface="Times New Roman" pitchFamily="18" charset="0"/>
              </a:rPr>
              <a:t>) и содержит исчерпывающий перечень необходимой информации по всем жилищно-коммунальным услугам (за исключением, взноса на капитальный ремонт и электроэнергии). Дополнительно в ней отражена общая площадь дома, показания по индивидуальным приборам учета предыдущего и текущего расчетного периода, дата поверки индивидуальных приборов учета холодной и горячей воды, а также  места общего пользования (МОП).</a:t>
            </a:r>
          </a:p>
          <a:p>
            <a:pPr marL="400050" lvl="1" indent="0" algn="just" fontAlgn="auto">
              <a:lnSpc>
                <a:spcPct val="150000"/>
              </a:lnSpc>
              <a:spcBef>
                <a:spcPct val="0"/>
              </a:spcBef>
              <a:spcAft>
                <a:spcPts val="0"/>
              </a:spcAft>
              <a:buFont typeface="Wingdings 2" pitchFamily="18" charset="2"/>
              <a:buNone/>
              <a:defRPr/>
            </a:pPr>
            <a:r>
              <a:rPr lang="ru-RU" sz="2000" dirty="0" smtClean="0">
                <a:latin typeface="Times New Roman" pitchFamily="18" charset="0"/>
                <a:cs typeface="Times New Roman" pitchFamily="18" charset="0"/>
              </a:rPr>
              <a:t>	Все денежные средства, поступающие от потребителей на их лицевой счет (в базе нашего предприятия), автоматически распределяются пропорционально текущему начислению, а при наличии задолженности - пропорционально образовавшейся задолженности.</a:t>
            </a:r>
          </a:p>
          <a:p>
            <a:pPr marL="400050" lvl="1" indent="0" algn="just" fontAlgn="auto">
              <a:lnSpc>
                <a:spcPct val="150000"/>
              </a:lnSpc>
              <a:spcBef>
                <a:spcPct val="0"/>
              </a:spcBef>
              <a:spcAft>
                <a:spcPts val="0"/>
              </a:spcAft>
              <a:buFont typeface="Wingdings 2" pitchFamily="18" charset="2"/>
              <a:buNone/>
              <a:defRPr/>
            </a:pPr>
            <a:r>
              <a:rPr lang="ru-RU" sz="1800" dirty="0" smtClean="0">
                <a:latin typeface="Times New Roman" pitchFamily="18" charset="0"/>
                <a:cs typeface="Times New Roman" pitchFamily="18" charset="0"/>
              </a:rPr>
              <a:t>	 </a:t>
            </a:r>
          </a:p>
          <a:p>
            <a:pPr marL="274320" indent="-274320" fontAlgn="auto">
              <a:spcAft>
                <a:spcPts val="0"/>
              </a:spcAft>
              <a:buFont typeface="Wingdings"/>
              <a:buChar char=""/>
              <a:defRPr/>
            </a:pPr>
            <a:endParaRPr lang="ru-RU"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7467600" cy="655638"/>
          </a:xfrm>
        </p:spPr>
        <p:txBody>
          <a:bodyPr>
            <a:normAutofit fontScale="90000"/>
          </a:bodyPr>
          <a:lstStyle/>
          <a:p>
            <a:pPr algn="ctr"/>
            <a:r>
              <a:rPr lang="ru-RU" sz="2000" dirty="0" smtClean="0"/>
              <a:t>Расчет индивидуального потребления и коммунальный ресурс</a:t>
            </a:r>
            <a:endParaRPr lang="ru-RU" sz="2000" dirty="0"/>
          </a:p>
        </p:txBody>
      </p:sp>
      <p:sp>
        <p:nvSpPr>
          <p:cNvPr id="3" name="Содержимое 2"/>
          <p:cNvSpPr>
            <a:spLocks noGrp="1"/>
          </p:cNvSpPr>
          <p:nvPr>
            <p:ph sz="quarter" idx="1"/>
          </p:nvPr>
        </p:nvSpPr>
        <p:spPr>
          <a:xfrm>
            <a:off x="457200" y="762000"/>
            <a:ext cx="8305800" cy="5791200"/>
          </a:xfrm>
        </p:spPr>
        <p:txBody>
          <a:bodyPr/>
          <a:lstStyle/>
          <a:p>
            <a:pPr marL="0" algn="just">
              <a:lnSpc>
                <a:spcPct val="150000"/>
              </a:lnSpc>
              <a:buNone/>
            </a:pPr>
            <a:r>
              <a:rPr lang="ru-RU" sz="1400" dirty="0" smtClean="0">
                <a:latin typeface="Times New Roman" pitchFamily="18" charset="0"/>
                <a:cs typeface="Times New Roman" pitchFamily="18" charset="0"/>
              </a:rPr>
              <a:t>       Общая площадь квартиры составляет 51,10 м², индивидуальное потребление размера платы за содержание жилья и текущего ремонта соответствует общей площади квартиры.</a:t>
            </a:r>
          </a:p>
          <a:p>
            <a:pPr marL="0" algn="just">
              <a:lnSpc>
                <a:spcPct val="150000"/>
              </a:lnSpc>
              <a:buNone/>
            </a:pPr>
            <a:r>
              <a:rPr lang="ru-RU" sz="1400" dirty="0" smtClean="0">
                <a:latin typeface="Times New Roman" pitchFamily="18" charset="0"/>
                <a:cs typeface="Times New Roman" pitchFamily="18" charset="0"/>
              </a:rPr>
              <a:t>       Размер платы за коммунальные услуги согласно ст. 157 п. 1 ЖК РФ определяется исходя из показаний приборов учёта, а при их отсутствии, исходя из нормативов потребления коммунальных услуг, утверждаемых субъектом федерации в частности Департаментом ЖКХ ХМАО - Югры.  </a:t>
            </a:r>
          </a:p>
          <a:p>
            <a:pPr marL="0" algn="just">
              <a:lnSpc>
                <a:spcPct val="150000"/>
              </a:lnSpc>
              <a:buNone/>
            </a:pPr>
            <a:r>
              <a:rPr lang="ru-RU" sz="1400" dirty="0" smtClean="0">
                <a:latin typeface="Times New Roman" pitchFamily="18" charset="0"/>
                <a:cs typeface="Times New Roman" pitchFamily="18" charset="0"/>
              </a:rPr>
              <a:t>       В квартире установлены индивидуальные приборы учета. Расчет индивидуального потребления производиться согласно фактических показаний ИПУ, как разность предыдущих показаний и текущих, именно поэтому в едином платежном документе содержится данная информация в разделе № 2. </a:t>
            </a:r>
          </a:p>
          <a:p>
            <a:pPr marL="0" algn="just">
              <a:lnSpc>
                <a:spcPct val="150000"/>
              </a:lnSpc>
              <a:buNone/>
            </a:pPr>
            <a:r>
              <a:rPr lang="ru-RU" sz="1400" dirty="0" smtClean="0">
                <a:latin typeface="Times New Roman" pitchFamily="18" charset="0"/>
                <a:cs typeface="Times New Roman" pitchFamily="18" charset="0"/>
              </a:rPr>
              <a:t>       Плата за обслуживание системы ограниченного доступа «домофон» для потребителей, жилые помещения, которых оборудованы абонентским устройством, устанавливается поставщиком услуги самостоятельно в данном случае она составляет 110,00 руб.  Поставщиком данной услуги в представленной  платежке является ООО «Элита – Север». Начисление производится на основании заключенного договора между поставщиком услуги и потребителем.</a:t>
            </a:r>
          </a:p>
          <a:p>
            <a:pPr marL="0" algn="just">
              <a:lnSpc>
                <a:spcPct val="150000"/>
              </a:lnSpc>
              <a:buNone/>
            </a:pPr>
            <a:r>
              <a:rPr lang="ru-RU" sz="1400" dirty="0" smtClean="0">
                <a:latin typeface="Times New Roman" pitchFamily="18" charset="0"/>
                <a:cs typeface="Times New Roman" pitchFamily="18" charset="0"/>
              </a:rPr>
              <a:t>      </a:t>
            </a:r>
          </a:p>
          <a:p>
            <a:pPr marL="0" algn="just">
              <a:lnSpc>
                <a:spcPct val="150000"/>
              </a:lnSpc>
              <a:buNone/>
            </a:pPr>
            <a:endParaRPr lang="ru-RU" sz="1200" dirty="0" smtClean="0">
              <a:latin typeface="Times New Roman" pitchFamily="18" charset="0"/>
              <a:cs typeface="Times New Roman" pitchFamily="18" charset="0"/>
            </a:endParaRPr>
          </a:p>
          <a:p>
            <a:pPr marL="0">
              <a:buNone/>
            </a:pPr>
            <a:endParaRPr lang="ru-RU" sz="1200" dirty="0" smtClean="0">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sz="quarter" idx="1"/>
          </p:nvPr>
        </p:nvSpPr>
        <p:spPr>
          <a:xfrm>
            <a:off x="0" y="0"/>
            <a:ext cx="9144000" cy="4000504"/>
          </a:xfrm>
        </p:spPr>
        <p:txBody>
          <a:bodyPr/>
          <a:lstStyle/>
          <a:p>
            <a:pPr algn="ctr">
              <a:buFont typeface="Wingdings" pitchFamily="2" charset="2"/>
              <a:buNone/>
            </a:pPr>
            <a:r>
              <a:rPr lang="ru-RU" sz="1600" dirty="0" smtClean="0">
                <a:latin typeface="Times New Roman" pitchFamily="18" charset="0"/>
                <a:cs typeface="Times New Roman" pitchFamily="18" charset="0"/>
              </a:rPr>
              <a:t>	</a:t>
            </a:r>
          </a:p>
          <a:p>
            <a:pPr algn="ctr">
              <a:buFont typeface="Wingdings" pitchFamily="2" charset="2"/>
              <a:buNone/>
            </a:pPr>
            <a:r>
              <a:rPr lang="ru-RU" dirty="0" smtClean="0">
                <a:solidFill>
                  <a:schemeClr val="bg1">
                    <a:lumMod val="50000"/>
                  </a:schemeClr>
                </a:solidFill>
                <a:latin typeface="Times New Roman" pitchFamily="18" charset="0"/>
                <a:cs typeface="Times New Roman" pitchFamily="18" charset="0"/>
              </a:rPr>
              <a:t>ОТОПЛЕНИЕ</a:t>
            </a:r>
          </a:p>
          <a:p>
            <a:pPr marL="92075" indent="263525" algn="just">
              <a:buFont typeface="Wingdings" pitchFamily="2" charset="2"/>
              <a:buNone/>
            </a:pPr>
            <a:r>
              <a:rPr lang="ru-RU" sz="1600" dirty="0" smtClean="0">
                <a:latin typeface="Times New Roman" pitchFamily="18" charset="0"/>
                <a:cs typeface="Times New Roman" pitchFamily="18" charset="0"/>
              </a:rPr>
              <a:t>	Ежемесячно в бухгалтерию ООО «ЕРИЦ» предоставляются акты с показаниями общедомовых приборов учета. В акте представлен общий расход тепловой энергии на дом в Гкал и количество воды приходящейся на нужды горячего водоснабжения в м</a:t>
            </a:r>
            <a:r>
              <a:rPr lang="ru-RU" sz="1600" baseline="30000" dirty="0" smtClean="0">
                <a:latin typeface="Times New Roman" pitchFamily="18" charset="0"/>
                <a:cs typeface="Times New Roman" pitchFamily="18" charset="0"/>
              </a:rPr>
              <a:t>3</a:t>
            </a:r>
            <a:r>
              <a:rPr lang="ru-RU" sz="1600" dirty="0" smtClean="0">
                <a:latin typeface="Times New Roman" pitchFamily="18" charset="0"/>
                <a:cs typeface="Times New Roman" pitchFamily="18" charset="0"/>
              </a:rPr>
              <a:t>. Расчетным путем с применением расчетного норматива тепловой энергии на подогрев воды (см. слайд № 27), рассчитывается количество Гкал необходимых для подогрева воды. </a:t>
            </a:r>
          </a:p>
          <a:p>
            <a:pPr marL="92075" indent="263525" algn="just">
              <a:buFont typeface="Wingdings" pitchFamily="2" charset="2"/>
              <a:buNone/>
            </a:pPr>
            <a:r>
              <a:rPr lang="ru-RU" sz="1600" dirty="0" smtClean="0">
                <a:latin typeface="Times New Roman" pitchFamily="18" charset="0"/>
                <a:cs typeface="Times New Roman" pitchFamily="18" charset="0"/>
              </a:rPr>
              <a:t>	Рассчитанный расход тепловой энергии на подогрев воды отнимается от общего расхода тепловой энергии приходящейся на дом, и разница выставляется на оплату за услугу отопление. </a:t>
            </a:r>
          </a:p>
          <a:p>
            <a:pPr marL="92075" indent="-92075" algn="just">
              <a:buFont typeface="Wingdings" pitchFamily="2" charset="2"/>
              <a:buNone/>
            </a:pPr>
            <a:r>
              <a:rPr lang="ru-RU" sz="1600" dirty="0" smtClean="0">
                <a:latin typeface="Times New Roman" pitchFamily="18" charset="0"/>
                <a:cs typeface="Times New Roman" pitchFamily="18" charset="0"/>
              </a:rPr>
              <a:t>		В доме установлен общедомовой прибор учета тепловой энергии, при расчете размера платы по услуге отопление применяется Постановление Правительства РФ от 06.05.2011 г. № 354, а именно: начисление по услуге «отопление» производится по фактическим показаниям ОПУ ежемесячно.</a:t>
            </a:r>
          </a:p>
          <a:p>
            <a:pPr algn="ctr">
              <a:buFont typeface="Wingdings" pitchFamily="2" charset="2"/>
              <a:buNone/>
            </a:pPr>
            <a:endParaRPr lang="ru-RU" sz="1600" dirty="0" smtClean="0">
              <a:latin typeface="Times New Roman" pitchFamily="18" charset="0"/>
              <a:cs typeface="Times New Roman" pitchFamily="18" charset="0"/>
            </a:endParaRPr>
          </a:p>
          <a:p>
            <a:pPr>
              <a:buFont typeface="Wingdings" pitchFamily="2" charset="2"/>
              <a:buNone/>
            </a:pPr>
            <a:endParaRPr lang="ru-RU" sz="1600" dirty="0" smtClean="0"/>
          </a:p>
          <a:p>
            <a:pPr algn="ctr">
              <a:buFont typeface="Wingdings" pitchFamily="2" charset="2"/>
              <a:buNone/>
            </a:pPr>
            <a:endParaRPr lang="ru-RU" sz="1600" dirty="0" smtClean="0"/>
          </a:p>
          <a:p>
            <a:pPr algn="ctr">
              <a:buFont typeface="Wingdings" pitchFamily="2" charset="2"/>
              <a:buNone/>
            </a:pPr>
            <a:endParaRPr lang="ru-RU" sz="1600" dirty="0" smtClean="0">
              <a:latin typeface="Times New Roman" pitchFamily="18" charset="0"/>
              <a:cs typeface="Times New Roman" pitchFamily="18" charset="0"/>
            </a:endParaRPr>
          </a:p>
          <a:p>
            <a:pPr>
              <a:buFont typeface="Wingdings" pitchFamily="2" charset="2"/>
              <a:buNone/>
            </a:pPr>
            <a:endParaRPr lang="ru-RU" dirty="0" smtClean="0"/>
          </a:p>
        </p:txBody>
      </p:sp>
      <p:pic>
        <p:nvPicPr>
          <p:cNvPr id="3075" name="Picture 3"/>
          <p:cNvPicPr>
            <a:picLocks noChangeAspect="1" noChangeArrowheads="1"/>
          </p:cNvPicPr>
          <p:nvPr/>
        </p:nvPicPr>
        <p:blipFill>
          <a:blip r:embed="rId2" cstate="print"/>
          <a:srcRect/>
          <a:stretch>
            <a:fillRect/>
          </a:stretch>
        </p:blipFill>
        <p:spPr bwMode="auto">
          <a:xfrm>
            <a:off x="1524000" y="4038600"/>
            <a:ext cx="5981700" cy="24198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img1 (1).jpg"/>
          <p:cNvPicPr>
            <a:picLocks noChangeAspect="1"/>
          </p:cNvPicPr>
          <p:nvPr/>
        </p:nvPicPr>
        <p:blipFill>
          <a:blip r:embed="rId2" cstate="print"/>
          <a:stretch>
            <a:fillRect/>
          </a:stretch>
        </p:blipFill>
        <p:spPr>
          <a:xfrm>
            <a:off x="357158" y="0"/>
            <a:ext cx="4071965" cy="6858000"/>
          </a:xfrm>
          <a:prstGeom prst="rect">
            <a:avLst/>
          </a:prstGeom>
        </p:spPr>
      </p:pic>
      <p:pic>
        <p:nvPicPr>
          <p:cNvPr id="12" name="Рисунок 11" descr="img1 (2).jpg"/>
          <p:cNvPicPr>
            <a:picLocks noChangeAspect="1"/>
          </p:cNvPicPr>
          <p:nvPr/>
        </p:nvPicPr>
        <p:blipFill>
          <a:blip r:embed="rId3"/>
          <a:stretch>
            <a:fillRect/>
          </a:stretch>
        </p:blipFill>
        <p:spPr>
          <a:xfrm>
            <a:off x="4132521" y="500042"/>
            <a:ext cx="4846931" cy="5715039"/>
          </a:xfrm>
          <a:prstGeom prst="rect">
            <a:avLst/>
          </a:prstGeom>
          <a:blipFill>
            <a:blip r:embed="rId4"/>
            <a:tile tx="0" ty="0" sx="100000" sy="100000" flip="none" algn="tl"/>
          </a:blipFill>
          <a:ln>
            <a:solidFill>
              <a:schemeClr val="accent1"/>
            </a:solidFill>
          </a:ln>
        </p:spPr>
      </p:pic>
      <p:sp>
        <p:nvSpPr>
          <p:cNvPr id="13" name="Овал 12"/>
          <p:cNvSpPr/>
          <p:nvPr/>
        </p:nvSpPr>
        <p:spPr>
          <a:xfrm>
            <a:off x="7572396" y="5786454"/>
            <a:ext cx="357190" cy="35719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7929586" y="5786454"/>
            <a:ext cx="428628" cy="35719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a:xfrm>
            <a:off x="457200" y="2133600"/>
            <a:ext cx="8382000" cy="4340352"/>
          </a:xfrm>
        </p:spPr>
        <p:txBody>
          <a:bodyPr/>
          <a:lstStyle/>
          <a:p>
            <a:pPr algn="ctr">
              <a:buNone/>
            </a:pPr>
            <a:r>
              <a:rPr lang="ru-RU" sz="1400" dirty="0" smtClean="0">
                <a:latin typeface="Times New Roman" pitchFamily="18" charset="0"/>
                <a:cs typeface="Times New Roman" pitchFamily="18" charset="0"/>
              </a:rPr>
              <a:t>Обращаем внимание, что расчетный период </a:t>
            </a:r>
            <a:r>
              <a:rPr lang="ru-RU" sz="1400" dirty="0" smtClean="0">
                <a:solidFill>
                  <a:srgbClr val="FF0000"/>
                </a:solidFill>
                <a:latin typeface="Times New Roman" pitchFamily="18" charset="0"/>
                <a:cs typeface="Times New Roman" pitchFamily="18" charset="0"/>
              </a:rPr>
              <a:t>установлен с 23 числа предыдущего месяца по 22 число текущего месяца. </a:t>
            </a:r>
          </a:p>
          <a:p>
            <a:pPr algn="ctr">
              <a:buNone/>
            </a:pPr>
            <a:r>
              <a:rPr lang="ru-RU" sz="1400" dirty="0" smtClean="0">
                <a:latin typeface="Times New Roman" pitchFamily="18" charset="0"/>
                <a:cs typeface="Times New Roman" pitchFamily="18" charset="0"/>
              </a:rPr>
              <a:t>Дом всего потребил тепловой энергии –155,70 Гкал. </a:t>
            </a:r>
          </a:p>
          <a:p>
            <a:pPr algn="ctr">
              <a:buNone/>
            </a:pPr>
            <a:r>
              <a:rPr lang="ru-RU" sz="1400" dirty="0" smtClean="0">
                <a:latin typeface="Times New Roman" pitchFamily="18" charset="0"/>
                <a:cs typeface="Times New Roman" pitchFamily="18" charset="0"/>
              </a:rPr>
              <a:t>Количество воды потребленные домом на нужды горячего водоснабжения – 289,80 м</a:t>
            </a:r>
            <a:r>
              <a:rPr lang="ru-RU" sz="1400" baseline="30000" dirty="0" smtClean="0">
                <a:latin typeface="Times New Roman" pitchFamily="18" charset="0"/>
                <a:cs typeface="Times New Roman" pitchFamily="18" charset="0"/>
              </a:rPr>
              <a:t>3</a:t>
            </a:r>
            <a:r>
              <a:rPr lang="ru-RU" sz="1400" dirty="0" smtClean="0">
                <a:latin typeface="Times New Roman" pitchFamily="18" charset="0"/>
                <a:cs typeface="Times New Roman" pitchFamily="18" charset="0"/>
              </a:rPr>
              <a:t>. </a:t>
            </a:r>
          </a:p>
          <a:p>
            <a:pPr algn="ctr">
              <a:buNone/>
            </a:pPr>
            <a:r>
              <a:rPr lang="ru-RU" sz="1400" dirty="0" smtClean="0">
                <a:latin typeface="Times New Roman" pitchFamily="18" charset="0"/>
                <a:cs typeface="Times New Roman" pitchFamily="18" charset="0"/>
              </a:rPr>
              <a:t>Количество тепловой энергии пошедшей на нужды горячего водоснабжения составляло: </a:t>
            </a:r>
          </a:p>
          <a:p>
            <a:pPr algn="ctr">
              <a:buNone/>
            </a:pPr>
            <a:r>
              <a:rPr lang="ru-RU" sz="1400" dirty="0" smtClean="0">
                <a:latin typeface="Times New Roman" pitchFamily="18" charset="0"/>
                <a:cs typeface="Times New Roman" pitchFamily="18" charset="0"/>
              </a:rPr>
              <a:t>289,80 м</a:t>
            </a:r>
            <a:r>
              <a:rPr lang="ru-RU" sz="1400" baseline="30000" dirty="0" smtClean="0">
                <a:latin typeface="Times New Roman" pitchFamily="18" charset="0"/>
                <a:cs typeface="Times New Roman" pitchFamily="18" charset="0"/>
              </a:rPr>
              <a:t>3</a:t>
            </a:r>
            <a:r>
              <a:rPr lang="ru-RU" sz="1400" dirty="0" smtClean="0">
                <a:latin typeface="Times New Roman" pitchFamily="18" charset="0"/>
                <a:cs typeface="Times New Roman" pitchFamily="18" charset="0"/>
              </a:rPr>
              <a:t>* 0,0703 Гкал/ м</a:t>
            </a:r>
            <a:r>
              <a:rPr lang="ru-RU" sz="1400" baseline="30000" dirty="0" smtClean="0">
                <a:latin typeface="Times New Roman" pitchFamily="18" charset="0"/>
                <a:cs typeface="Times New Roman" pitchFamily="18" charset="0"/>
              </a:rPr>
              <a:t>3</a:t>
            </a:r>
            <a:r>
              <a:rPr lang="ru-RU" sz="1400" dirty="0" smtClean="0">
                <a:latin typeface="Times New Roman" pitchFamily="18" charset="0"/>
                <a:cs typeface="Times New Roman" pitchFamily="18" charset="0"/>
              </a:rPr>
              <a:t> = 20,37 Гкал. </a:t>
            </a:r>
          </a:p>
          <a:p>
            <a:pPr algn="ctr">
              <a:buNone/>
            </a:pPr>
            <a:r>
              <a:rPr lang="ru-RU" sz="1400" dirty="0" smtClean="0">
                <a:latin typeface="Times New Roman" pitchFamily="18" charset="0"/>
                <a:cs typeface="Times New Roman" pitchFamily="18" charset="0"/>
              </a:rPr>
              <a:t>Количество тепла отопления на дом составило: </a:t>
            </a:r>
          </a:p>
          <a:p>
            <a:pPr algn="ctr">
              <a:buNone/>
            </a:pPr>
            <a:r>
              <a:rPr lang="ru-RU" sz="1400" dirty="0" smtClean="0">
                <a:latin typeface="Times New Roman" pitchFamily="18" charset="0"/>
                <a:cs typeface="Times New Roman" pitchFamily="18" charset="0"/>
              </a:rPr>
              <a:t>155,70 Гкал – 20,37 Гкал = </a:t>
            </a:r>
            <a:r>
              <a:rPr lang="ru-RU" sz="1400" b="1" dirty="0" smtClean="0">
                <a:latin typeface="Times New Roman" pitchFamily="18" charset="0"/>
                <a:cs typeface="Times New Roman" pitchFamily="18" charset="0"/>
              </a:rPr>
              <a:t>135,33 Гкал. </a:t>
            </a:r>
          </a:p>
          <a:p>
            <a:pPr algn="ctr">
              <a:buNone/>
            </a:pPr>
            <a:r>
              <a:rPr lang="ru-RU" sz="1400" b="1" dirty="0" smtClean="0">
                <a:latin typeface="Times New Roman" pitchFamily="18" charset="0"/>
                <a:cs typeface="Times New Roman" pitchFamily="18" charset="0"/>
              </a:rPr>
              <a:t>Именно этот объем применяется для расчета тепловой энергии квартир в МКД.</a:t>
            </a:r>
          </a:p>
          <a:p>
            <a:pPr algn="ctr">
              <a:buNone/>
            </a:pPr>
            <a:r>
              <a:rPr lang="ru-RU" sz="1400" dirty="0" smtClean="0">
                <a:latin typeface="Times New Roman" pitchFamily="18" charset="0"/>
                <a:cs typeface="Times New Roman" pitchFamily="18" charset="0"/>
              </a:rPr>
              <a:t>Далее представлен расчет индивидуального потребления тепла по рассматриваемой квартире</a:t>
            </a:r>
            <a:r>
              <a:rPr lang="ru-RU" sz="1400" b="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a:t>
            </a:r>
          </a:p>
          <a:p>
            <a:pPr algn="ctr">
              <a:buNone/>
            </a:pPr>
            <a:r>
              <a:rPr lang="en-US" sz="1400" dirty="0" smtClean="0">
                <a:latin typeface="Times New Roman" pitchFamily="18" charset="0"/>
                <a:cs typeface="Times New Roman" pitchFamily="18" charset="0"/>
              </a:rPr>
              <a:t>V</a:t>
            </a:r>
            <a:r>
              <a:rPr lang="ru-RU" sz="1400" baseline="30000" dirty="0" smtClean="0">
                <a:latin typeface="Times New Roman" pitchFamily="18" charset="0"/>
                <a:cs typeface="Times New Roman" pitchFamily="18" charset="0"/>
              </a:rPr>
              <a:t>д</a:t>
            </a:r>
            <a:r>
              <a:rPr lang="ru-RU" sz="1400" dirty="0" smtClean="0">
                <a:latin typeface="Times New Roman" pitchFamily="18" charset="0"/>
                <a:cs typeface="Times New Roman" pitchFamily="18" charset="0"/>
              </a:rPr>
              <a:t> = 135,33 Гкал;</a:t>
            </a:r>
          </a:p>
          <a:p>
            <a:pPr algn="ctr">
              <a:buNone/>
            </a:pPr>
            <a:r>
              <a:rPr lang="en-US" sz="1400" dirty="0" smtClean="0">
                <a:latin typeface="Times New Roman" pitchFamily="18" charset="0"/>
                <a:cs typeface="Times New Roman" pitchFamily="18" charset="0"/>
              </a:rPr>
              <a:t>S</a:t>
            </a:r>
            <a:r>
              <a:rPr lang="en-US" sz="1400" baseline="30000" dirty="0" smtClean="0">
                <a:latin typeface="Times New Roman" pitchFamily="18" charset="0"/>
                <a:cs typeface="Times New Roman" pitchFamily="18" charset="0"/>
              </a:rPr>
              <a:t>i</a:t>
            </a:r>
            <a:r>
              <a:rPr lang="ru-RU" sz="1400" dirty="0" smtClean="0">
                <a:latin typeface="Times New Roman" pitchFamily="18" charset="0"/>
                <a:cs typeface="Times New Roman" pitchFamily="18" charset="0"/>
              </a:rPr>
              <a:t> = 51,10 м</a:t>
            </a:r>
            <a:r>
              <a:rPr lang="ru-RU" sz="1400" baseline="300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(общая площадь квартиры );</a:t>
            </a:r>
          </a:p>
          <a:p>
            <a:pPr algn="ctr">
              <a:buNone/>
            </a:pPr>
            <a:r>
              <a:rPr lang="en-US" sz="1400" dirty="0" smtClean="0">
                <a:latin typeface="Times New Roman" pitchFamily="18" charset="0"/>
                <a:cs typeface="Times New Roman" pitchFamily="18" charset="0"/>
              </a:rPr>
              <a:t>S</a:t>
            </a:r>
            <a:r>
              <a:rPr lang="ru-RU" sz="1400" baseline="30000" dirty="0" smtClean="0">
                <a:latin typeface="Times New Roman" pitchFamily="18" charset="0"/>
                <a:cs typeface="Times New Roman" pitchFamily="18" charset="0"/>
              </a:rPr>
              <a:t>об</a:t>
            </a:r>
            <a:r>
              <a:rPr lang="ru-RU" sz="1400" dirty="0" smtClean="0">
                <a:latin typeface="Times New Roman" pitchFamily="18" charset="0"/>
                <a:cs typeface="Times New Roman" pitchFamily="18" charset="0"/>
              </a:rPr>
              <a:t> = 3 437,40 м</a:t>
            </a:r>
            <a:r>
              <a:rPr lang="ru-RU" sz="1400" baseline="300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a:t>
            </a:r>
          </a:p>
          <a:p>
            <a:pPr algn="ctr">
              <a:buNone/>
            </a:pPr>
            <a:r>
              <a:rPr lang="en-US" sz="1400" dirty="0" smtClean="0">
                <a:latin typeface="Times New Roman" pitchFamily="18" charset="0"/>
                <a:cs typeface="Times New Roman" pitchFamily="18" charset="0"/>
              </a:rPr>
              <a:t>Pi </a:t>
            </a:r>
            <a:r>
              <a:rPr lang="ru-RU" sz="1400" dirty="0" smtClean="0">
                <a:latin typeface="Times New Roman" pitchFamily="18" charset="0"/>
                <a:cs typeface="Times New Roman" pitchFamily="18" charset="0"/>
              </a:rPr>
              <a:t>= 135,33 Гкал * 51,10м</a:t>
            </a:r>
            <a:r>
              <a:rPr lang="ru-RU" sz="1400" baseline="300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 3 437,40 м</a:t>
            </a:r>
            <a:r>
              <a:rPr lang="ru-RU" sz="1400" baseline="300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 2,012 Гкал.</a:t>
            </a:r>
            <a:endParaRPr lang="ru-RU" sz="1400" dirty="0"/>
          </a:p>
        </p:txBody>
      </p:sp>
      <p:pic>
        <p:nvPicPr>
          <p:cNvPr id="6" name="Рисунок 5" descr="W_1260530_По_всем_услугам-1_page-0001.jpg"/>
          <p:cNvPicPr>
            <a:picLocks noChangeAspect="1"/>
          </p:cNvPicPr>
          <p:nvPr/>
        </p:nvPicPr>
        <p:blipFill>
          <a:blip r:embed="rId2"/>
          <a:stretch>
            <a:fillRect/>
          </a:stretch>
        </p:blipFill>
        <p:spPr>
          <a:xfrm>
            <a:off x="357158" y="214290"/>
            <a:ext cx="7572428" cy="1357322"/>
          </a:xfrm>
          <a:prstGeom prst="rect">
            <a:avLst/>
          </a:prstGeom>
        </p:spPr>
      </p:pic>
      <p:sp>
        <p:nvSpPr>
          <p:cNvPr id="8" name="Скругленный прямоугольник 7"/>
          <p:cNvSpPr/>
          <p:nvPr/>
        </p:nvSpPr>
        <p:spPr>
          <a:xfrm>
            <a:off x="1785918" y="785794"/>
            <a:ext cx="571504" cy="21431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28600" y="304800"/>
            <a:ext cx="8610600" cy="6169152"/>
          </a:xfrm>
        </p:spPr>
        <p:txBody>
          <a:bodyPr/>
          <a:lstStyle/>
          <a:p>
            <a:pPr algn="just">
              <a:buNone/>
            </a:pPr>
            <a:r>
              <a:rPr lang="ru-RU" sz="2600" dirty="0" smtClean="0">
                <a:latin typeface="Times New Roman" pitchFamily="18" charset="0"/>
                <a:cs typeface="Times New Roman" pitchFamily="18" charset="0"/>
              </a:rPr>
              <a:t>	   </a:t>
            </a:r>
          </a:p>
          <a:p>
            <a:pPr algn="just">
              <a:buNone/>
            </a:pPr>
            <a:r>
              <a:rPr lang="ru-RU" sz="2600" dirty="0" smtClean="0">
                <a:latin typeface="Times New Roman" pitchFamily="18" charset="0"/>
                <a:cs typeface="Times New Roman" pitchFamily="18" charset="0"/>
              </a:rPr>
              <a:t>        Ежемесячно в бухгалтерию ООО «ЕРИЦ» предоставляются акты с показаниями общедомового прибор учета на холодное водоснабжение (см. слайд № 35).  В данном примере:</a:t>
            </a:r>
          </a:p>
          <a:p>
            <a:pPr algn="just">
              <a:buFont typeface="Wingdings" pitchFamily="2" charset="2"/>
              <a:buChar char="ü"/>
            </a:pPr>
            <a:r>
              <a:rPr lang="ru-RU" sz="2600" dirty="0" smtClean="0">
                <a:latin typeface="Times New Roman" pitchFamily="18" charset="0"/>
                <a:cs typeface="Times New Roman" pitchFamily="18" charset="0"/>
              </a:rPr>
              <a:t>    Объём всего водоснабжения, поступившего в дом по акту составляет </a:t>
            </a:r>
            <a:r>
              <a:rPr lang="ru-RU" sz="2600" b="1" dirty="0" smtClean="0">
                <a:latin typeface="Times New Roman" pitchFamily="18" charset="0"/>
                <a:cs typeface="Times New Roman" pitchFamily="18" charset="0"/>
              </a:rPr>
              <a:t>723,00</a:t>
            </a:r>
            <a:r>
              <a:rPr lang="ru-RU" sz="2600" dirty="0" smtClean="0">
                <a:latin typeface="Times New Roman" pitchFamily="18" charset="0"/>
                <a:cs typeface="Times New Roman" pitchFamily="18" charset="0"/>
              </a:rPr>
              <a:t> </a:t>
            </a:r>
            <a:r>
              <a:rPr lang="ru-RU" sz="2600" b="1" dirty="0" smtClean="0">
                <a:latin typeface="Times New Roman" pitchFamily="18" charset="0"/>
                <a:cs typeface="Times New Roman" pitchFamily="18" charset="0"/>
              </a:rPr>
              <a:t>м</a:t>
            </a:r>
            <a:r>
              <a:rPr lang="ru-RU" sz="2600" b="1" baseline="30000" dirty="0" smtClean="0">
                <a:latin typeface="Times New Roman" pitchFamily="18" charset="0"/>
                <a:cs typeface="Times New Roman" pitchFamily="18" charset="0"/>
              </a:rPr>
              <a:t>3</a:t>
            </a:r>
            <a:r>
              <a:rPr lang="ru-RU" sz="2600" baseline="300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 .</a:t>
            </a:r>
          </a:p>
          <a:p>
            <a:pPr algn="just">
              <a:buFont typeface="Wingdings" pitchFamily="2" charset="2"/>
              <a:buChar char="ü"/>
            </a:pPr>
            <a:r>
              <a:rPr lang="ru-RU" sz="2600" dirty="0" smtClean="0">
                <a:latin typeface="Times New Roman" pitchFamily="18" charset="0"/>
                <a:cs typeface="Times New Roman" pitchFamily="18" charset="0"/>
              </a:rPr>
              <a:t>    Объём горячего водоснабжения, потреблённый МКД,  как упоминалось ранее равен </a:t>
            </a:r>
            <a:r>
              <a:rPr lang="ru-RU" sz="2600" b="1" dirty="0" smtClean="0">
                <a:latin typeface="Times New Roman" pitchFamily="18" charset="0"/>
                <a:cs typeface="Times New Roman" pitchFamily="18" charset="0"/>
              </a:rPr>
              <a:t>289,80 м</a:t>
            </a:r>
            <a:r>
              <a:rPr lang="ru-RU" sz="2600" b="1" baseline="30000" dirty="0" smtClean="0">
                <a:latin typeface="Times New Roman" pitchFamily="18" charset="0"/>
                <a:cs typeface="Times New Roman" pitchFamily="18" charset="0"/>
              </a:rPr>
              <a:t>3</a:t>
            </a:r>
            <a:r>
              <a:rPr lang="ru-RU" sz="2600" b="1"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(см. слайд № 32).</a:t>
            </a:r>
          </a:p>
          <a:p>
            <a:pPr algn="just">
              <a:buFont typeface="Wingdings" pitchFamily="2" charset="2"/>
              <a:buChar char="ü"/>
            </a:pPr>
            <a:r>
              <a:rPr lang="ru-RU" sz="2600" dirty="0" smtClean="0">
                <a:latin typeface="Times New Roman" pitchFamily="18" charset="0"/>
                <a:cs typeface="Times New Roman" pitchFamily="18" charset="0"/>
              </a:rPr>
              <a:t>    Следуя «нехитрыми» арифметическими действиями рассчитываем объём холодного водоснабжения:       723,00 м</a:t>
            </a:r>
            <a:r>
              <a:rPr lang="ru-RU" sz="2600" baseline="30000" dirty="0" smtClean="0">
                <a:latin typeface="Times New Roman" pitchFamily="18" charset="0"/>
                <a:cs typeface="Times New Roman" pitchFamily="18" charset="0"/>
              </a:rPr>
              <a:t>3 </a:t>
            </a:r>
            <a:r>
              <a:rPr lang="ru-RU" sz="2600" dirty="0" smtClean="0">
                <a:latin typeface="Times New Roman" pitchFamily="18" charset="0"/>
                <a:cs typeface="Times New Roman" pitchFamily="18" charset="0"/>
              </a:rPr>
              <a:t> - 289,80 м</a:t>
            </a:r>
            <a:r>
              <a:rPr lang="ru-RU" sz="2600" baseline="30000" dirty="0" smtClean="0">
                <a:latin typeface="Times New Roman" pitchFamily="18" charset="0"/>
                <a:cs typeface="Times New Roman" pitchFamily="18" charset="0"/>
              </a:rPr>
              <a:t>3</a:t>
            </a:r>
            <a:r>
              <a:rPr lang="ru-RU" sz="2600" dirty="0" smtClean="0">
                <a:latin typeface="Times New Roman" pitchFamily="18" charset="0"/>
                <a:cs typeface="Times New Roman" pitchFamily="18" charset="0"/>
              </a:rPr>
              <a:t> = </a:t>
            </a:r>
            <a:r>
              <a:rPr lang="ru-RU" sz="2600" b="1" dirty="0" smtClean="0">
                <a:latin typeface="Times New Roman" pitchFamily="18" charset="0"/>
                <a:cs typeface="Times New Roman" pitchFamily="18" charset="0"/>
              </a:rPr>
              <a:t>433,20 м</a:t>
            </a:r>
            <a:r>
              <a:rPr lang="ru-RU" sz="2600" b="1" baseline="30000" dirty="0" smtClean="0">
                <a:latin typeface="Times New Roman" pitchFamily="18" charset="0"/>
                <a:cs typeface="Times New Roman" pitchFamily="18" charset="0"/>
              </a:rPr>
              <a:t>3</a:t>
            </a:r>
            <a:r>
              <a:rPr lang="ru-RU" sz="2600" b="1"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a:t>
            </a:r>
          </a:p>
          <a:p>
            <a:pPr>
              <a:buNone/>
            </a:pP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img1.jpg"/>
          <p:cNvPicPr>
            <a:picLocks noChangeAspect="1"/>
          </p:cNvPicPr>
          <p:nvPr/>
        </p:nvPicPr>
        <p:blipFill>
          <a:blip r:embed="rId2" cstate="print"/>
          <a:stretch>
            <a:fillRect/>
          </a:stretch>
        </p:blipFill>
        <p:spPr>
          <a:xfrm>
            <a:off x="2199335" y="0"/>
            <a:ext cx="4745330" cy="6858000"/>
          </a:xfrm>
          <a:prstGeom prst="rect">
            <a:avLst/>
          </a:prstGeom>
        </p:spPr>
      </p:pic>
      <p:sp>
        <p:nvSpPr>
          <p:cNvPr id="9" name="Скругленный прямоугольник 8"/>
          <p:cNvSpPr/>
          <p:nvPr/>
        </p:nvSpPr>
        <p:spPr>
          <a:xfrm>
            <a:off x="4857752" y="785794"/>
            <a:ext cx="2000264" cy="428628"/>
          </a:xfrm>
          <a:prstGeom prst="roundRect">
            <a:avLst/>
          </a:prstGeom>
          <a:solidFill>
            <a:schemeClr val="accent1">
              <a:alpha val="4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Овал 10"/>
          <p:cNvSpPr/>
          <p:nvPr/>
        </p:nvSpPr>
        <p:spPr>
          <a:xfrm>
            <a:off x="2643174" y="3714752"/>
            <a:ext cx="785818" cy="285752"/>
          </a:xfrm>
          <a:prstGeom prst="ellipse">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6143636" y="3643314"/>
            <a:ext cx="714380" cy="214314"/>
          </a:xfrm>
          <a:prstGeom prst="ellipse">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52"/>
            <a:ext cx="8786842" cy="5909310"/>
          </a:xfrm>
          <a:prstGeom prst="rect">
            <a:avLst/>
          </a:prstGeom>
        </p:spPr>
        <p:txBody>
          <a:bodyPr wrap="square">
            <a:spAutoFit/>
          </a:bodyPr>
          <a:lstStyle/>
          <a:p>
            <a:pPr algn="just">
              <a:buNone/>
            </a:pPr>
            <a:endParaRPr lang="ru-RU" dirty="0" smtClean="0">
              <a:latin typeface="Times New Roman" pitchFamily="18" charset="0"/>
              <a:cs typeface="Times New Roman" pitchFamily="18" charset="0"/>
            </a:endParaRPr>
          </a:p>
          <a:p>
            <a:pPr algn="just">
              <a:buNone/>
            </a:pPr>
            <a:endParaRPr lang="ru-RU" dirty="0" smtClean="0">
              <a:latin typeface="Times New Roman" pitchFamily="18" charset="0"/>
              <a:cs typeface="Times New Roman" pitchFamily="18" charset="0"/>
            </a:endParaRPr>
          </a:p>
          <a:p>
            <a:pPr algn="just">
              <a:buNone/>
            </a:pPr>
            <a:endParaRPr lang="ru-RU" dirty="0" smtClean="0">
              <a:latin typeface="Times New Roman" pitchFamily="18" charset="0"/>
              <a:cs typeface="Times New Roman" pitchFamily="18" charset="0"/>
            </a:endParaRPr>
          </a:p>
          <a:p>
            <a:pPr algn="just">
              <a:buNone/>
            </a:pPr>
            <a:endParaRPr lang="ru-RU" dirty="0" smtClean="0">
              <a:latin typeface="Times New Roman" pitchFamily="18" charset="0"/>
              <a:cs typeface="Times New Roman" pitchFamily="18" charset="0"/>
            </a:endParaRPr>
          </a:p>
          <a:p>
            <a:pPr algn="just">
              <a:buNone/>
            </a:pPr>
            <a:endParaRPr lang="ru-RU" dirty="0" smtClean="0">
              <a:latin typeface="Times New Roman" pitchFamily="18" charset="0"/>
              <a:cs typeface="Times New Roman" pitchFamily="18" charset="0"/>
            </a:endParaRPr>
          </a:p>
          <a:p>
            <a:pPr algn="just">
              <a:buNone/>
            </a:pPr>
            <a:endParaRPr lang="ru-RU" dirty="0" smtClean="0">
              <a:latin typeface="Times New Roman" pitchFamily="18" charset="0"/>
              <a:cs typeface="Times New Roman" pitchFamily="18" charset="0"/>
            </a:endParaRPr>
          </a:p>
          <a:p>
            <a:pPr algn="just">
              <a:buNone/>
            </a:pPr>
            <a:endParaRPr lang="ru-RU" dirty="0" smtClean="0">
              <a:latin typeface="Times New Roman" pitchFamily="18" charset="0"/>
              <a:cs typeface="Times New Roman" pitchFamily="18" charset="0"/>
            </a:endParaRPr>
          </a:p>
          <a:p>
            <a:pPr algn="just">
              <a:buNone/>
            </a:pPr>
            <a:endParaRPr lang="ru-RU" dirty="0" smtClean="0">
              <a:latin typeface="Times New Roman" pitchFamily="18" charset="0"/>
              <a:cs typeface="Times New Roman" pitchFamily="18" charset="0"/>
            </a:endParaRPr>
          </a:p>
          <a:p>
            <a:pPr indent="355600" algn="just">
              <a:buNone/>
            </a:pPr>
            <a:r>
              <a:rPr lang="ru-RU" dirty="0" smtClean="0">
                <a:latin typeface="Times New Roman" pitchFamily="18" charset="0"/>
                <a:cs typeface="Times New Roman" pitchFamily="18" charset="0"/>
              </a:rPr>
              <a:t>Также ежемесячно в бухгалтерию ООО «ЕРИЦ» предоставляются акты с показаниями общедомового прибор учета на электроэнергию: </a:t>
            </a:r>
          </a:p>
          <a:p>
            <a:pPr algn="just">
              <a:buFont typeface="Wingdings" pitchFamily="2" charset="2"/>
              <a:buChar char="ü"/>
            </a:pPr>
            <a:r>
              <a:rPr lang="ru-RU" dirty="0" smtClean="0">
                <a:latin typeface="Times New Roman" pitchFamily="18" charset="0"/>
                <a:cs typeface="Times New Roman" pitchFamily="18" charset="0"/>
              </a:rPr>
              <a:t>    Объём всей электроэнергии, поступившей в дом по акту составляет </a:t>
            </a:r>
            <a:r>
              <a:rPr lang="ru-RU" b="1" dirty="0" smtClean="0">
                <a:latin typeface="Times New Roman" pitchFamily="18" charset="0"/>
                <a:cs typeface="Times New Roman" pitchFamily="18" charset="0"/>
              </a:rPr>
              <a:t>13 760</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кВт-ч</a:t>
            </a:r>
            <a:r>
              <a:rPr lang="ru-RU" dirty="0" smtClean="0">
                <a:latin typeface="Times New Roman" pitchFamily="18" charset="0"/>
                <a:cs typeface="Times New Roman" pitchFamily="18" charset="0"/>
              </a:rPr>
              <a:t>.</a:t>
            </a:r>
          </a:p>
          <a:p>
            <a:pPr algn="just">
              <a:buFont typeface="Wingdings" pitchFamily="2" charset="2"/>
              <a:buChar char="ü"/>
            </a:pPr>
            <a:r>
              <a:rPr lang="ru-RU" dirty="0" smtClean="0">
                <a:latin typeface="Times New Roman" pitchFamily="18" charset="0"/>
                <a:cs typeface="Times New Roman" pitchFamily="18" charset="0"/>
              </a:rPr>
              <a:t>    Объём по индивидуальным приборам учета (население) составляет 13 333 + 3 =   </a:t>
            </a:r>
            <a:r>
              <a:rPr lang="ru-RU" b="1" dirty="0" smtClean="0">
                <a:latin typeface="Times New Roman" pitchFamily="18" charset="0"/>
                <a:cs typeface="Times New Roman" pitchFamily="18" charset="0"/>
              </a:rPr>
              <a:t>13 336 </a:t>
            </a:r>
            <a:r>
              <a:rPr lang="ru-RU" b="1" dirty="0" err="1" smtClean="0">
                <a:latin typeface="Times New Roman" pitchFamily="18" charset="0"/>
                <a:cs typeface="Times New Roman" pitchFamily="18" charset="0"/>
              </a:rPr>
              <a:t>кВт-ч</a:t>
            </a:r>
            <a:r>
              <a:rPr lang="ru-RU" dirty="0" smtClean="0">
                <a:latin typeface="Times New Roman" pitchFamily="18" charset="0"/>
                <a:cs typeface="Times New Roman" pitchFamily="18" charset="0"/>
              </a:rPr>
              <a:t>.</a:t>
            </a:r>
          </a:p>
          <a:p>
            <a:pPr indent="355600" algn="just">
              <a:buFont typeface="Wingdings" pitchFamily="2" charset="2"/>
              <a:buChar char="ü"/>
            </a:pPr>
            <a:r>
              <a:rPr lang="ru-RU" dirty="0" smtClean="0">
                <a:latin typeface="Times New Roman" pitchFamily="18" charset="0"/>
                <a:cs typeface="Times New Roman" pitchFamily="18" charset="0"/>
              </a:rPr>
              <a:t>Объём по прочим потреблениям 32 + 11 = </a:t>
            </a:r>
            <a:r>
              <a:rPr lang="ru-RU" b="1" dirty="0" smtClean="0">
                <a:latin typeface="Times New Roman" pitchFamily="18" charset="0"/>
                <a:cs typeface="Times New Roman" pitchFamily="18" charset="0"/>
              </a:rPr>
              <a:t>43 </a:t>
            </a:r>
            <a:r>
              <a:rPr lang="ru-RU" b="1" dirty="0" err="1" smtClean="0">
                <a:latin typeface="Times New Roman" pitchFamily="18" charset="0"/>
                <a:cs typeface="Times New Roman" pitchFamily="18" charset="0"/>
              </a:rPr>
              <a:t>кВт-ч</a:t>
            </a:r>
            <a:r>
              <a:rPr lang="ru-RU" dirty="0" smtClean="0">
                <a:latin typeface="Times New Roman" pitchFamily="18" charset="0"/>
                <a:cs typeface="Times New Roman" pitchFamily="18" charset="0"/>
              </a:rPr>
              <a:t>.</a:t>
            </a:r>
          </a:p>
          <a:p>
            <a:pPr algn="just">
              <a:buFont typeface="Wingdings" pitchFamily="2" charset="2"/>
              <a:buChar char="ü"/>
            </a:pPr>
            <a:r>
              <a:rPr lang="ru-RU" dirty="0" smtClean="0">
                <a:latin typeface="Times New Roman" pitchFamily="18" charset="0"/>
                <a:cs typeface="Times New Roman" pitchFamily="18" charset="0"/>
              </a:rPr>
              <a:t>    Следуя «нехитрыми» арифметическими действиями рассчитываем объём </a:t>
            </a:r>
            <a:r>
              <a:rPr lang="ru-RU" dirty="0" err="1" smtClean="0">
                <a:latin typeface="Times New Roman" pitchFamily="18" charset="0"/>
                <a:cs typeface="Times New Roman" pitchFamily="18" charset="0"/>
              </a:rPr>
              <a:t>эектроэнергии</a:t>
            </a:r>
            <a:r>
              <a:rPr lang="ru-RU" dirty="0" smtClean="0">
                <a:latin typeface="Times New Roman" pitchFamily="18" charset="0"/>
                <a:cs typeface="Times New Roman" pitchFamily="18" charset="0"/>
              </a:rPr>
              <a:t> в целях МКД: 13 760 – 13 336 – 43 = </a:t>
            </a:r>
            <a:r>
              <a:rPr lang="ru-RU" b="1" dirty="0" smtClean="0">
                <a:latin typeface="Times New Roman" pitchFamily="18" charset="0"/>
                <a:cs typeface="Times New Roman" pitchFamily="18" charset="0"/>
              </a:rPr>
              <a:t>381 </a:t>
            </a:r>
            <a:r>
              <a:rPr lang="ru-RU" b="1" dirty="0" err="1" smtClean="0">
                <a:latin typeface="Times New Roman" pitchFamily="18" charset="0"/>
                <a:cs typeface="Times New Roman" pitchFamily="18" charset="0"/>
              </a:rPr>
              <a:t>кВт-ч</a:t>
            </a:r>
            <a:r>
              <a:rPr lang="ru-RU" b="1" dirty="0" smtClean="0">
                <a:latin typeface="Times New Roman" pitchFamily="18" charset="0"/>
                <a:cs typeface="Times New Roman" pitchFamily="18" charset="0"/>
              </a:rPr>
              <a:t>.</a:t>
            </a:r>
          </a:p>
          <a:p>
            <a:pPr algn="just"/>
            <a:endParaRPr lang="ru-RU" dirty="0" smtClean="0">
              <a:latin typeface="Times New Roman" pitchFamily="18" charset="0"/>
              <a:cs typeface="Times New Roman" pitchFamily="18" charset="0"/>
            </a:endParaRPr>
          </a:p>
          <a:p>
            <a:pPr indent="355600" algn="ctr"/>
            <a:r>
              <a:rPr lang="ru-RU" dirty="0" smtClean="0">
                <a:latin typeface="Times New Roman" pitchFamily="18" charset="0"/>
                <a:cs typeface="Times New Roman" pitchFamily="18" charset="0"/>
              </a:rPr>
              <a:t>Представляем расчет начисления ОДН электроэнергии по квартире:                        381 </a:t>
            </a:r>
            <a:r>
              <a:rPr lang="ru-RU" dirty="0" err="1" smtClean="0">
                <a:latin typeface="Times New Roman" pitchFamily="18" charset="0"/>
                <a:cs typeface="Times New Roman" pitchFamily="18" charset="0"/>
              </a:rPr>
              <a:t>кВт-ч</a:t>
            </a:r>
            <a:r>
              <a:rPr lang="ru-RU" dirty="0" smtClean="0">
                <a:latin typeface="Times New Roman" pitchFamily="18" charset="0"/>
                <a:cs typeface="Times New Roman" pitchFamily="18" charset="0"/>
              </a:rPr>
              <a:t>/ 3 437,40 м</a:t>
            </a:r>
            <a:r>
              <a:rPr lang="ru-RU" baseline="30000"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 * 51,10 м</a:t>
            </a:r>
            <a:r>
              <a:rPr lang="ru-RU" baseline="30000" dirty="0" smtClean="0">
                <a:latin typeface="Times New Roman" pitchFamily="18" charset="0"/>
                <a:cs typeface="Times New Roman" pitchFamily="18" charset="0"/>
              </a:rPr>
              <a:t>2  </a:t>
            </a:r>
            <a:r>
              <a:rPr lang="ru-RU" dirty="0" smtClean="0">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5,663 </a:t>
            </a:r>
            <a:r>
              <a:rPr lang="ru-RU" dirty="0" err="1" smtClean="0">
                <a:solidFill>
                  <a:srgbClr val="FF0000"/>
                </a:solidFill>
                <a:latin typeface="Times New Roman" pitchFamily="18" charset="0"/>
                <a:cs typeface="Times New Roman" pitchFamily="18" charset="0"/>
              </a:rPr>
              <a:t>кВт-ч</a:t>
            </a:r>
            <a:r>
              <a:rPr lang="ru-RU" dirty="0" smtClean="0">
                <a:solidFill>
                  <a:srgbClr val="FF0000"/>
                </a:solidFill>
                <a:latin typeface="Times New Roman" pitchFamily="18" charset="0"/>
                <a:cs typeface="Times New Roman" pitchFamily="18" charset="0"/>
              </a:rPr>
              <a:t>.</a:t>
            </a:r>
          </a:p>
          <a:p>
            <a:pPr algn="just"/>
            <a:endParaRPr lang="ru-RU" dirty="0" smtClean="0">
              <a:latin typeface="Times New Roman" pitchFamily="18" charset="0"/>
              <a:cs typeface="Times New Roman" pitchFamily="18" charset="0"/>
            </a:endParaRPr>
          </a:p>
          <a:p>
            <a:pPr algn="just">
              <a:buFont typeface="Wingdings" pitchFamily="2" charset="2"/>
              <a:buChar char="ü"/>
            </a:pPr>
            <a:endParaRPr lang="ru-RU" dirty="0" smtClean="0">
              <a:latin typeface="Times New Roman" pitchFamily="18" charset="0"/>
              <a:cs typeface="Times New Roman" pitchFamily="18" charset="0"/>
            </a:endParaRPr>
          </a:p>
        </p:txBody>
      </p:sp>
      <p:pic>
        <p:nvPicPr>
          <p:cNvPr id="4" name="Рисунок 3" descr="1.jpg"/>
          <p:cNvPicPr>
            <a:picLocks noChangeAspect="1"/>
          </p:cNvPicPr>
          <p:nvPr/>
        </p:nvPicPr>
        <p:blipFill>
          <a:blip r:embed="rId2" cstate="print"/>
          <a:stretch>
            <a:fillRect/>
          </a:stretch>
        </p:blipFill>
        <p:spPr>
          <a:xfrm>
            <a:off x="571471" y="214290"/>
            <a:ext cx="8218907" cy="2143140"/>
          </a:xfrm>
          <a:prstGeom prst="rect">
            <a:avLst/>
          </a:prstGeom>
        </p:spPr>
      </p:pic>
      <p:sp>
        <p:nvSpPr>
          <p:cNvPr id="6" name="Овал 5"/>
          <p:cNvSpPr/>
          <p:nvPr/>
        </p:nvSpPr>
        <p:spPr>
          <a:xfrm>
            <a:off x="7786710" y="2000240"/>
            <a:ext cx="500066" cy="285752"/>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4800" y="304800"/>
            <a:ext cx="8305800" cy="6245352"/>
          </a:xfrm>
          <a:ln>
            <a:solidFill>
              <a:schemeClr val="tx1"/>
            </a:solidFill>
          </a:ln>
        </p:spPr>
        <p:txBody>
          <a:bodyPr/>
          <a:lstStyle/>
          <a:p>
            <a:pPr marL="0" indent="355600" algn="just">
              <a:buNone/>
            </a:pPr>
            <a:r>
              <a:rPr lang="ru-RU" sz="1700" dirty="0" smtClean="0">
                <a:latin typeface="Times New Roman" pitchFamily="18" charset="0"/>
                <a:cs typeface="Times New Roman" pitchFamily="18" charset="0"/>
              </a:rPr>
              <a:t>В доме № 13а по ул. Молодежная </a:t>
            </a:r>
            <a:r>
              <a:rPr lang="ru-RU" sz="1700" u="sng" dirty="0" smtClean="0">
                <a:latin typeface="Times New Roman" pitchFamily="18" charset="0"/>
                <a:cs typeface="Times New Roman" pitchFamily="18" charset="0"/>
              </a:rPr>
              <a:t>установлены общедомовые приборы учета горячей и холодной  воды.</a:t>
            </a:r>
            <a:r>
              <a:rPr lang="ru-RU" sz="1700" dirty="0" smtClean="0">
                <a:latin typeface="Times New Roman" pitchFamily="18" charset="0"/>
                <a:cs typeface="Times New Roman" pitchFamily="18" charset="0"/>
              </a:rPr>
              <a:t> Начисления платы за услуги холодной и горячей воды по показаниям ОПУ на общедомовые нужды производится согласно п. 42-48, п. 54 Правил предоставления коммунальных услуг собственникам и пользователям помещений в многоквартирных домах и жилых домов, утвержденных Постановлением Правительства РФ № 354 от 06.05.2011 г. </a:t>
            </a:r>
          </a:p>
          <a:p>
            <a:pPr marL="0" indent="355600" algn="just">
              <a:buNone/>
            </a:pPr>
            <a:r>
              <a:rPr lang="ru-RU" sz="1700" dirty="0" smtClean="0">
                <a:latin typeface="Times New Roman" pitchFamily="18" charset="0"/>
                <a:cs typeface="Times New Roman" pitchFamily="18" charset="0"/>
              </a:rPr>
              <a:t>Объем воды, отнесенной  на коммунальный ресурс, определяется как разница между объемом воды по общедомовому прибору учета и суммой объемов индивидуальных приборов учета. </a:t>
            </a:r>
          </a:p>
          <a:p>
            <a:pPr marL="0" indent="355600" algn="just">
              <a:buNone/>
            </a:pPr>
            <a:r>
              <a:rPr lang="ru-RU" sz="1700" dirty="0" smtClean="0">
                <a:latin typeface="Times New Roman" pitchFamily="18" charset="0"/>
                <a:cs typeface="Times New Roman" pitchFamily="18" charset="0"/>
              </a:rPr>
              <a:t>При расчетах коммунального ресурса на холодную и горячую воду использовались п. 11 и п. 13 приложения № 2 к Постановлению Правительства РФ от 6 мая 2011г. № 354, а именно формулы: 11 и 12. </a:t>
            </a:r>
          </a:p>
          <a:p>
            <a:pPr marL="0" indent="355600" algn="just">
              <a:buNone/>
            </a:pPr>
            <a:r>
              <a:rPr lang="ru-RU" sz="1700" dirty="0" smtClean="0">
                <a:latin typeface="Times New Roman" pitchFamily="18" charset="0"/>
                <a:cs typeface="Times New Roman" pitchFamily="18" charset="0"/>
              </a:rPr>
              <a:t>В соответствии с п. 44 ПП РФ № 354 размер платы за коммунальную услугу, предоставленную на общедомовые нужды в случаях, установленных </a:t>
            </a:r>
            <a:r>
              <a:rPr lang="ru-RU" sz="1700" dirty="0" smtClean="0">
                <a:latin typeface="Times New Roman" pitchFamily="18" charset="0"/>
                <a:cs typeface="Times New Roman" pitchFamily="18" charset="0"/>
                <a:hlinkClick r:id="rId2"/>
              </a:rPr>
              <a:t>п. 40</a:t>
            </a:r>
            <a:r>
              <a:rPr lang="ru-RU" sz="1700" dirty="0" smtClean="0">
                <a:latin typeface="Times New Roman" pitchFamily="18" charset="0"/>
                <a:cs typeface="Times New Roman" pitchFamily="18" charset="0"/>
              </a:rPr>
              <a:t> настоящих Правил, в многоквартирном доме, оборудованном коллективным (</a:t>
            </a:r>
            <a:r>
              <a:rPr lang="ru-RU" sz="1700" dirty="0" err="1" smtClean="0">
                <a:latin typeface="Times New Roman" pitchFamily="18" charset="0"/>
                <a:cs typeface="Times New Roman" pitchFamily="18" charset="0"/>
              </a:rPr>
              <a:t>общедомовым</a:t>
            </a:r>
            <a:r>
              <a:rPr lang="ru-RU" sz="1700" dirty="0" smtClean="0">
                <a:latin typeface="Times New Roman" pitchFamily="18" charset="0"/>
                <a:cs typeface="Times New Roman" pitchFamily="18" charset="0"/>
              </a:rPr>
              <a:t>) прибором учета (далее – ОДПУ), за исключением коммунальной услуги по отоплению, определяется в соответствии с исходя из показаний. </a:t>
            </a:r>
            <a:r>
              <a:rPr lang="ru-RU" sz="1700" u="sng" dirty="0" smtClean="0">
                <a:latin typeface="Times New Roman" pitchFamily="18" charset="0"/>
                <a:cs typeface="Times New Roman" pitchFamily="18" charset="0"/>
              </a:rPr>
              <a:t>В случае если указанный объем за расчетный период (расчетный месяц) составляет отрицательную величину, то указанная величина учитывается в следующем расчетном периоде (следующих расчетных периодах) при определении объема коммунальной услуги, предоставленной на общедомовые нужды, приходящегося на жилое (нежилое) помещение.</a:t>
            </a:r>
          </a:p>
          <a:p>
            <a:pPr algn="just">
              <a:buNone/>
            </a:pPr>
            <a:endParaRPr lang="ru-RU" sz="1800"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152400"/>
            <a:ext cx="8715436" cy="6491310"/>
          </a:xfrm>
        </p:spPr>
        <p:txBody>
          <a:bodyPr/>
          <a:lstStyle/>
          <a:p>
            <a:pPr marL="0" algn="ctr">
              <a:lnSpc>
                <a:spcPts val="1500"/>
              </a:lnSpc>
              <a:buNone/>
            </a:pPr>
            <a:r>
              <a:rPr lang="ru-RU" sz="1400" b="1" dirty="0" smtClean="0">
                <a:latin typeface="Century Schoolbook" pitchFamily="18" charset="0"/>
              </a:rPr>
              <a:t>Коммунальный ресурс (общедомовые нужды) виды расчетов</a:t>
            </a:r>
            <a:r>
              <a:rPr lang="ru-RU" sz="1400" b="1" dirty="0" smtClean="0">
                <a:latin typeface="Century Schoolbook" pitchFamily="18" charset="0"/>
                <a:cs typeface="Times New Roman" pitchFamily="18" charset="0"/>
              </a:rPr>
              <a:t>     </a:t>
            </a:r>
          </a:p>
          <a:p>
            <a:pPr marL="0" algn="just">
              <a:lnSpc>
                <a:spcPct val="150000"/>
              </a:lnSpc>
              <a:buNone/>
            </a:pP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1</a:t>
            </a:r>
            <a:r>
              <a:rPr lang="ru-RU" sz="1300" b="1" dirty="0" smtClean="0">
                <a:latin typeface="Times New Roman" pitchFamily="18" charset="0"/>
                <a:cs typeface="Times New Roman" pitchFamily="18" charset="0"/>
              </a:rPr>
              <a:t>.  Если собственниками помещений на общем собрании голосованием принято решение рассчитываться  за  общедомовые нужды по нормативу, то в платежном документе будет отражены коммунальные ресурсы, рассчитанные по нормативу, приходящиеся на каждое жилое и нежилое помещение. </a:t>
            </a:r>
          </a:p>
          <a:p>
            <a:pPr marL="0" indent="0" algn="just">
              <a:lnSpc>
                <a:spcPct val="150000"/>
              </a:lnSpc>
              <a:buNone/>
            </a:pPr>
            <a:r>
              <a:rPr lang="ru-RU" sz="1300" b="1"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Норматив рассчитывается исходя из места общего пользования (МОП) дома. В блоке № 2 представлены данные для расчета</a:t>
            </a:r>
          </a:p>
          <a:p>
            <a:pPr marL="0" indent="355600" algn="just">
              <a:lnSpc>
                <a:spcPct val="150000"/>
              </a:lnSpc>
              <a:buNone/>
            </a:pPr>
            <a:r>
              <a:rPr lang="en-US" sz="1300" dirty="0" smtClean="0">
                <a:latin typeface="Times New Roman" pitchFamily="18" charset="0"/>
                <a:cs typeface="Times New Roman" pitchFamily="18" charset="0"/>
              </a:rPr>
              <a:t>S</a:t>
            </a:r>
            <a:r>
              <a:rPr lang="ru-RU" sz="1300" dirty="0" smtClean="0">
                <a:latin typeface="Times New Roman" pitchFamily="18" charset="0"/>
                <a:cs typeface="Times New Roman" pitchFamily="18" charset="0"/>
              </a:rPr>
              <a:t> дома = 3 437,40 м</a:t>
            </a:r>
            <a:r>
              <a:rPr lang="ru-RU" sz="1300" baseline="30000" dirty="0" smtClean="0">
                <a:latin typeface="Times New Roman" pitchFamily="18" charset="0"/>
                <a:cs typeface="Times New Roman" pitchFamily="18" charset="0"/>
              </a:rPr>
              <a:t>2</a:t>
            </a:r>
            <a:r>
              <a:rPr lang="ru-RU" sz="1300" dirty="0" smtClean="0">
                <a:latin typeface="Times New Roman" pitchFamily="18" charset="0"/>
                <a:cs typeface="Times New Roman" pitchFamily="18" charset="0"/>
              </a:rPr>
              <a:t>  </a:t>
            </a:r>
          </a:p>
          <a:p>
            <a:pPr marL="0" indent="355600" algn="just">
              <a:lnSpc>
                <a:spcPct val="150000"/>
              </a:lnSpc>
              <a:buNone/>
            </a:pPr>
            <a:r>
              <a:rPr lang="ru-RU" sz="1300" dirty="0" smtClean="0">
                <a:latin typeface="Times New Roman" pitchFamily="18" charset="0"/>
                <a:cs typeface="Times New Roman" pitchFamily="18" charset="0"/>
              </a:rPr>
              <a:t>МОП дома ( лестницы, площадки, тамбуры) =</a:t>
            </a:r>
            <a:r>
              <a:rPr lang="ru-RU" sz="1300" dirty="0" smtClean="0">
                <a:solidFill>
                  <a:srgbClr val="FF0000"/>
                </a:solidFill>
                <a:latin typeface="Times New Roman" pitchFamily="18" charset="0"/>
                <a:cs typeface="Times New Roman" pitchFamily="18" charset="0"/>
              </a:rPr>
              <a:t> 656,80 м</a:t>
            </a:r>
            <a:r>
              <a:rPr lang="ru-RU" sz="1300" baseline="30000" dirty="0" smtClean="0">
                <a:solidFill>
                  <a:srgbClr val="FF0000"/>
                </a:solidFill>
                <a:latin typeface="Times New Roman" pitchFamily="18" charset="0"/>
                <a:cs typeface="Times New Roman" pitchFamily="18" charset="0"/>
              </a:rPr>
              <a:t>2</a:t>
            </a:r>
            <a:r>
              <a:rPr lang="ru-RU" sz="1300" dirty="0" smtClean="0">
                <a:solidFill>
                  <a:srgbClr val="FF0000"/>
                </a:solidFill>
                <a:latin typeface="Times New Roman" pitchFamily="18" charset="0"/>
                <a:cs typeface="Times New Roman" pitchFamily="18" charset="0"/>
              </a:rPr>
              <a:t>.</a:t>
            </a:r>
          </a:p>
          <a:p>
            <a:pPr marL="0" indent="361950" algn="just">
              <a:lnSpc>
                <a:spcPct val="150000"/>
              </a:lnSpc>
              <a:buNone/>
            </a:pPr>
            <a:r>
              <a:rPr lang="ru-RU" sz="1300" dirty="0" smtClean="0">
                <a:latin typeface="Times New Roman" pitchFamily="18" charset="0"/>
                <a:cs typeface="Times New Roman" pitchFamily="18" charset="0"/>
              </a:rPr>
              <a:t>На слайде 7 представлен норматив потребления коммунальных услуг = 0,036 м</a:t>
            </a:r>
            <a:r>
              <a:rPr lang="ru-RU" sz="1300" baseline="30000" dirty="0" smtClean="0">
                <a:latin typeface="Times New Roman" pitchFamily="18" charset="0"/>
                <a:cs typeface="Times New Roman" pitchFamily="18" charset="0"/>
              </a:rPr>
              <a:t>3  </a:t>
            </a:r>
            <a:r>
              <a:rPr lang="ru-RU" sz="1300" dirty="0" smtClean="0">
                <a:latin typeface="Times New Roman" pitchFamily="18" charset="0"/>
                <a:cs typeface="Times New Roman" pitchFamily="18" charset="0"/>
              </a:rPr>
              <a:t>(утвержденный норматив потребления приказ 12-нп от 25.12.2017 г.)</a:t>
            </a:r>
            <a:endParaRPr lang="ru-RU" sz="1300" baseline="30000" dirty="0" smtClean="0">
              <a:latin typeface="Times New Roman" pitchFamily="18" charset="0"/>
              <a:cs typeface="Times New Roman" pitchFamily="18" charset="0"/>
            </a:endParaRPr>
          </a:p>
          <a:p>
            <a:pPr marL="0" indent="361950" algn="just">
              <a:lnSpc>
                <a:spcPct val="150000"/>
              </a:lnSpc>
              <a:buNone/>
            </a:pPr>
            <a:r>
              <a:rPr lang="ru-RU" sz="1300" dirty="0" smtClean="0">
                <a:latin typeface="Times New Roman" pitchFamily="18" charset="0"/>
                <a:cs typeface="Times New Roman" pitchFamily="18" charset="0"/>
              </a:rPr>
              <a:t>Представляем расчет начисления ОДН холодной воды по квартире: 0,036 м</a:t>
            </a:r>
            <a:r>
              <a:rPr lang="ru-RU" sz="1300" baseline="30000" dirty="0" smtClean="0">
                <a:latin typeface="Times New Roman" pitchFamily="18" charset="0"/>
                <a:cs typeface="Times New Roman" pitchFamily="18" charset="0"/>
              </a:rPr>
              <a:t>3 </a:t>
            </a:r>
            <a:r>
              <a:rPr lang="ru-RU" sz="1300" dirty="0" smtClean="0">
                <a:latin typeface="Times New Roman" pitchFamily="18" charset="0"/>
                <a:cs typeface="Times New Roman" pitchFamily="18" charset="0"/>
              </a:rPr>
              <a:t>* 48,76 руб./м</a:t>
            </a:r>
            <a:r>
              <a:rPr lang="ru-RU" sz="1300" baseline="30000" dirty="0" smtClean="0">
                <a:latin typeface="Times New Roman" pitchFamily="18" charset="0"/>
                <a:cs typeface="Times New Roman" pitchFamily="18" charset="0"/>
              </a:rPr>
              <a:t>3  </a:t>
            </a:r>
            <a:r>
              <a:rPr lang="ru-RU" sz="1300" dirty="0" smtClean="0">
                <a:latin typeface="Times New Roman" pitchFamily="18" charset="0"/>
                <a:cs typeface="Times New Roman" pitchFamily="18" charset="0"/>
              </a:rPr>
              <a:t>* 656,80 м</a:t>
            </a:r>
            <a:r>
              <a:rPr lang="ru-RU" sz="1300" baseline="30000" dirty="0" smtClean="0">
                <a:latin typeface="Times New Roman" pitchFamily="18" charset="0"/>
                <a:cs typeface="Times New Roman" pitchFamily="18" charset="0"/>
              </a:rPr>
              <a:t>2</a:t>
            </a:r>
            <a:r>
              <a:rPr lang="ru-RU" sz="1300" dirty="0" smtClean="0">
                <a:latin typeface="Times New Roman" pitchFamily="18" charset="0"/>
                <a:cs typeface="Times New Roman" pitchFamily="18" charset="0"/>
              </a:rPr>
              <a:t> / 3 437,40 м</a:t>
            </a:r>
            <a:r>
              <a:rPr lang="ru-RU" sz="1300" baseline="30000" dirty="0" smtClean="0">
                <a:latin typeface="Times New Roman" pitchFamily="18" charset="0"/>
                <a:cs typeface="Times New Roman" pitchFamily="18" charset="0"/>
              </a:rPr>
              <a:t>2</a:t>
            </a:r>
            <a:r>
              <a:rPr lang="ru-RU" sz="1300" dirty="0" smtClean="0">
                <a:latin typeface="Times New Roman" pitchFamily="18" charset="0"/>
                <a:cs typeface="Times New Roman" pitchFamily="18" charset="0"/>
              </a:rPr>
              <a:t> (общая площадь дома)* 51,10 м</a:t>
            </a:r>
            <a:r>
              <a:rPr lang="ru-RU" sz="1300" baseline="30000" dirty="0" smtClean="0">
                <a:latin typeface="Times New Roman" pitchFamily="18" charset="0"/>
                <a:cs typeface="Times New Roman" pitchFamily="18" charset="0"/>
              </a:rPr>
              <a:t>2 </a:t>
            </a:r>
            <a:r>
              <a:rPr lang="ru-RU" sz="1300" dirty="0" smtClean="0">
                <a:latin typeface="Times New Roman" pitchFamily="18" charset="0"/>
                <a:cs typeface="Times New Roman" pitchFamily="18" charset="0"/>
              </a:rPr>
              <a:t>(площадь квартиры  )</a:t>
            </a:r>
            <a:r>
              <a:rPr lang="ru-RU" sz="1300" baseline="300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 =  </a:t>
            </a:r>
            <a:r>
              <a:rPr lang="ru-RU" sz="1300" dirty="0" smtClean="0">
                <a:solidFill>
                  <a:srgbClr val="FF0000"/>
                </a:solidFill>
                <a:latin typeface="Times New Roman" pitchFamily="18" charset="0"/>
                <a:cs typeface="Times New Roman" pitchFamily="18" charset="0"/>
              </a:rPr>
              <a:t>17,14 руб.,  </a:t>
            </a:r>
            <a:r>
              <a:rPr lang="ru-RU" sz="1300" dirty="0" smtClean="0">
                <a:latin typeface="Times New Roman" pitchFamily="18" charset="0"/>
                <a:cs typeface="Times New Roman" pitchFamily="18" charset="0"/>
              </a:rPr>
              <a:t>но </a:t>
            </a:r>
          </a:p>
          <a:p>
            <a:pPr marL="0" indent="361950" algn="just">
              <a:lnSpc>
                <a:spcPct val="150000"/>
              </a:lnSpc>
              <a:buNone/>
            </a:pPr>
            <a:r>
              <a:rPr lang="ru-RU" sz="1300" dirty="0" smtClean="0">
                <a:latin typeface="Times New Roman" pitchFamily="18" charset="0"/>
                <a:cs typeface="Times New Roman" pitchFamily="18" charset="0"/>
              </a:rPr>
              <a:t>В связи с тем, что с 01.09.2022 г. вступил в силу новый порядок расчета в МКД вне зависимости от выбранного способа управления, если начисления по ОДПУ не выставлялись сверхнормативного объема, то </a:t>
            </a:r>
            <a:r>
              <a:rPr lang="ru-RU" sz="1300" u="sng" dirty="0" smtClean="0">
                <a:latin typeface="Times New Roman" pitchFamily="18" charset="0"/>
                <a:cs typeface="Times New Roman" pitchFamily="18" charset="0"/>
              </a:rPr>
              <a:t>доначисление за поставленный ресурс осуществляется каждый год, в течение первого квартала нового года по итогам предыдущего года (то есть, до 31 марта 2023 года потребители получат доначисление за весь сверхнормативный объем, потребленный за 2022 год). </a:t>
            </a:r>
            <a:endParaRPr lang="ru-RU" sz="1300" baseline="30000" dirty="0" smtClean="0">
              <a:latin typeface="Times New Roman" pitchFamily="18" charset="0"/>
              <a:cs typeface="Times New Roman" pitchFamily="18" charset="0"/>
            </a:endParaRPr>
          </a:p>
          <a:p>
            <a:pPr marL="0" algn="just">
              <a:lnSpc>
                <a:spcPts val="1500"/>
              </a:lnSpc>
              <a:buNone/>
            </a:pPr>
            <a:endParaRPr lang="ru-RU" sz="1600" dirty="0" smtClean="0">
              <a:latin typeface="Times New Roman" pitchFamily="18" charset="0"/>
              <a:cs typeface="Times New Roman" pitchFamily="18" charset="0"/>
            </a:endParaRPr>
          </a:p>
          <a:p>
            <a:pPr marL="0" algn="just">
              <a:buNone/>
            </a:pPr>
            <a:endParaRPr lang="ru-RU" sz="1400" dirty="0" smtClean="0">
              <a:latin typeface="Times New Roman" pitchFamily="18" charset="0"/>
              <a:cs typeface="Times New Roman" pitchFamily="18" charset="0"/>
            </a:endParaRPr>
          </a:p>
          <a:p>
            <a:pPr marL="0" algn="just">
              <a:buNone/>
            </a:pPr>
            <a:endParaRPr lang="ru-RU" sz="1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152400"/>
            <a:ext cx="8715436" cy="6491310"/>
          </a:xfrm>
        </p:spPr>
        <p:txBody>
          <a:bodyPr/>
          <a:lstStyle/>
          <a:p>
            <a:pPr marL="0" indent="355600" algn="just">
              <a:buNone/>
            </a:pPr>
            <a:r>
              <a:rPr lang="ru-RU" sz="1300" b="1" dirty="0" smtClean="0">
                <a:latin typeface="Times New Roman" pitchFamily="18" charset="0"/>
                <a:cs typeface="Times New Roman" pitchFamily="18" charset="0"/>
              </a:rPr>
              <a:t>2. Если принято решение, согласно п. 44 настоящих правил  о распределении объема коммунальной услуги, в размере превышения объема коммунальной услуги, предоставленной на ОДН, определенного исходя из показания общедомового прибора учета, над объемом, рассчитанным исходя из нормативов потребления коммунальной услуги, предоставленной на общедомовые нужды, </a:t>
            </a:r>
            <a:r>
              <a:rPr lang="ru-RU" sz="1300" b="1" i="1" dirty="0" smtClean="0">
                <a:latin typeface="Times New Roman" pitchFamily="18" charset="0"/>
                <a:cs typeface="Times New Roman" pitchFamily="18" charset="0"/>
              </a:rPr>
              <a:t>между всеми жилыми и нежилыми помещениями пропорционально размеру общей площади каждого жилого и нежилого помещения.</a:t>
            </a:r>
            <a:endParaRPr lang="ru-RU" sz="1300" dirty="0" smtClean="0">
              <a:latin typeface="Times New Roman" pitchFamily="18" charset="0"/>
              <a:cs typeface="Times New Roman" pitchFamily="18" charset="0"/>
            </a:endParaRPr>
          </a:p>
          <a:p>
            <a:pPr marL="0" indent="355600" algn="just">
              <a:buNone/>
            </a:pPr>
            <a:r>
              <a:rPr lang="ru-RU" sz="1300" dirty="0" smtClean="0">
                <a:latin typeface="Times New Roman" pitchFamily="18" charset="0"/>
                <a:cs typeface="Times New Roman" pitchFamily="18" charset="0"/>
              </a:rPr>
              <a:t>В этом случае в блоке 33 представлены объемы потребления:</a:t>
            </a:r>
            <a:endParaRPr lang="ru-RU" sz="1300" b="1" dirty="0" smtClean="0">
              <a:latin typeface="Times New Roman" pitchFamily="18" charset="0"/>
              <a:cs typeface="Times New Roman" pitchFamily="18" charset="0"/>
            </a:endParaRPr>
          </a:p>
          <a:p>
            <a:pPr marL="0" indent="355600" algn="just">
              <a:buNone/>
            </a:pPr>
            <a:r>
              <a:rPr lang="ru-RU" sz="1300" u="sng" dirty="0" smtClean="0">
                <a:latin typeface="Times New Roman" pitchFamily="18" charset="0"/>
                <a:cs typeface="Times New Roman" pitchFamily="18" charset="0"/>
              </a:rPr>
              <a:t>Общедомового прибора учета</a:t>
            </a:r>
            <a:r>
              <a:rPr lang="ru-RU" sz="1300" dirty="0" smtClean="0">
                <a:latin typeface="Times New Roman" pitchFamily="18" charset="0"/>
                <a:cs typeface="Times New Roman" pitchFamily="18" charset="0"/>
              </a:rPr>
              <a:t> холодной воды – 433,20 м</a:t>
            </a:r>
            <a:r>
              <a:rPr lang="ru-RU" sz="1300" baseline="30000" dirty="0" smtClean="0">
                <a:latin typeface="Times New Roman" pitchFamily="18" charset="0"/>
                <a:cs typeface="Times New Roman" pitchFamily="18" charset="0"/>
              </a:rPr>
              <a:t>3</a:t>
            </a:r>
            <a:endParaRPr lang="ru-RU" sz="1300" dirty="0" smtClean="0">
              <a:latin typeface="Times New Roman" pitchFamily="18" charset="0"/>
              <a:cs typeface="Times New Roman" pitchFamily="18" charset="0"/>
            </a:endParaRPr>
          </a:p>
          <a:p>
            <a:pPr marL="0" indent="355600" algn="just">
              <a:buNone/>
            </a:pPr>
            <a:r>
              <a:rPr lang="ru-RU" sz="1300" u="sng" dirty="0" smtClean="0">
                <a:latin typeface="Times New Roman" pitchFamily="18" charset="0"/>
                <a:cs typeface="Times New Roman" pitchFamily="18" charset="0"/>
              </a:rPr>
              <a:t>Индивидуального прибора учета</a:t>
            </a:r>
            <a:r>
              <a:rPr lang="ru-RU" sz="1300" dirty="0" smtClean="0">
                <a:latin typeface="Times New Roman" pitchFamily="18" charset="0"/>
                <a:cs typeface="Times New Roman" pitchFamily="18" charset="0"/>
              </a:rPr>
              <a:t> холодной воды – 403,50 м</a:t>
            </a:r>
            <a:r>
              <a:rPr lang="ru-RU" sz="1300" baseline="30000" dirty="0" smtClean="0">
                <a:latin typeface="Times New Roman" pitchFamily="18" charset="0"/>
                <a:cs typeface="Times New Roman" pitchFamily="18" charset="0"/>
              </a:rPr>
              <a:t>3</a:t>
            </a:r>
          </a:p>
          <a:p>
            <a:pPr marL="0" indent="355600" algn="just">
              <a:buNone/>
            </a:pPr>
            <a:r>
              <a:rPr lang="ru-RU" sz="1300" u="sng" dirty="0" smtClean="0">
                <a:latin typeface="Times New Roman" pitchFamily="18" charset="0"/>
                <a:cs typeface="Times New Roman" pitchFamily="18" charset="0"/>
              </a:rPr>
              <a:t>Норматив</a:t>
            </a:r>
            <a:r>
              <a:rPr lang="ru-RU" sz="1300" dirty="0" smtClean="0">
                <a:latin typeface="Times New Roman" pitchFamily="18" charset="0"/>
                <a:cs typeface="Times New Roman" pitchFamily="18" charset="0"/>
              </a:rPr>
              <a:t> индивидуального потребления холодной воды – 16,04 м</a:t>
            </a:r>
            <a:r>
              <a:rPr lang="ru-RU" sz="1300" baseline="30000" dirty="0" smtClean="0">
                <a:latin typeface="Times New Roman" pitchFamily="18" charset="0"/>
                <a:cs typeface="Times New Roman" pitchFamily="18" charset="0"/>
              </a:rPr>
              <a:t>3</a:t>
            </a:r>
            <a:r>
              <a:rPr lang="ru-RU" sz="1300" dirty="0" smtClean="0">
                <a:latin typeface="Times New Roman" pitchFamily="18" charset="0"/>
                <a:cs typeface="Times New Roman" pitchFamily="18" charset="0"/>
              </a:rPr>
              <a:t>. </a:t>
            </a:r>
          </a:p>
          <a:p>
            <a:pPr marL="0" indent="355600" algn="just">
              <a:buNone/>
            </a:pPr>
            <a:r>
              <a:rPr lang="ru-RU" sz="1300" dirty="0" smtClean="0">
                <a:latin typeface="Times New Roman" pitchFamily="18" charset="0"/>
                <a:cs typeface="Times New Roman" pitchFamily="18" charset="0"/>
              </a:rPr>
              <a:t>Количество холодного воды на общедомовые нужды составит: 433,20 – 403,50 – 16,04 = 13,66 м</a:t>
            </a:r>
            <a:r>
              <a:rPr lang="ru-RU" sz="1300" baseline="30000" dirty="0" smtClean="0">
                <a:latin typeface="Times New Roman" pitchFamily="18" charset="0"/>
                <a:cs typeface="Times New Roman" pitchFamily="18" charset="0"/>
              </a:rPr>
              <a:t>3</a:t>
            </a:r>
            <a:r>
              <a:rPr lang="ru-RU" sz="1300" dirty="0" smtClean="0">
                <a:latin typeface="Times New Roman" pitchFamily="18" charset="0"/>
                <a:cs typeface="Times New Roman" pitchFamily="18" charset="0"/>
              </a:rPr>
              <a:t>.</a:t>
            </a:r>
          </a:p>
          <a:p>
            <a:pPr marL="0" indent="355600" algn="just">
              <a:lnSpc>
                <a:spcPct val="150000"/>
              </a:lnSpc>
              <a:buNone/>
            </a:pPr>
            <a:r>
              <a:rPr lang="ru-RU" sz="1300" u="sng" dirty="0" smtClean="0">
                <a:latin typeface="Times New Roman" pitchFamily="18" charset="0"/>
                <a:cs typeface="Times New Roman" pitchFamily="18" charset="0"/>
              </a:rPr>
              <a:t>В связи с тем ,что ОДПУ холодной воды в декабре 2022 г. составил отрицательную величину, то в январе 2023 г. указанная величина учитывалась при расчетах определения объема коммунальной услуги.</a:t>
            </a:r>
          </a:p>
          <a:p>
            <a:pPr marL="0" indent="355600" algn="just">
              <a:lnSpc>
                <a:spcPts val="1500"/>
              </a:lnSpc>
              <a:buNone/>
            </a:pPr>
            <a:endParaRPr lang="ru-RU" sz="1300" u="sng" dirty="0" smtClean="0">
              <a:latin typeface="Times New Roman" pitchFamily="18" charset="0"/>
              <a:cs typeface="Times New Roman" pitchFamily="18" charset="0"/>
            </a:endParaRPr>
          </a:p>
          <a:p>
            <a:pPr marL="0" indent="355600" algn="just">
              <a:lnSpc>
                <a:spcPts val="1500"/>
              </a:lnSpc>
              <a:buNone/>
            </a:pPr>
            <a:endParaRPr lang="ru-RU" sz="1300" u="sng" dirty="0" smtClean="0">
              <a:latin typeface="Times New Roman" pitchFamily="18" charset="0"/>
              <a:cs typeface="Times New Roman" pitchFamily="18" charset="0"/>
            </a:endParaRPr>
          </a:p>
          <a:p>
            <a:pPr marL="0" indent="355600" algn="just">
              <a:lnSpc>
                <a:spcPts val="1500"/>
              </a:lnSpc>
              <a:buNone/>
            </a:pPr>
            <a:endParaRPr lang="ru-RU" sz="1300" u="sng" dirty="0" smtClean="0">
              <a:latin typeface="Times New Roman" pitchFamily="18" charset="0"/>
              <a:cs typeface="Times New Roman" pitchFamily="18" charset="0"/>
            </a:endParaRPr>
          </a:p>
          <a:p>
            <a:pPr marL="0" indent="355600" algn="just">
              <a:lnSpc>
                <a:spcPts val="1500"/>
              </a:lnSpc>
              <a:buNone/>
            </a:pPr>
            <a:r>
              <a:rPr lang="ru-RU" sz="1300" u="sng" dirty="0" smtClean="0">
                <a:latin typeface="Times New Roman" pitchFamily="18" charset="0"/>
                <a:cs typeface="Times New Roman" pitchFamily="18" charset="0"/>
              </a:rPr>
              <a:t> </a:t>
            </a:r>
          </a:p>
          <a:p>
            <a:pPr marL="0" indent="355600" algn="just">
              <a:lnSpc>
                <a:spcPts val="1500"/>
              </a:lnSpc>
              <a:buNone/>
            </a:pPr>
            <a:endParaRPr lang="ru-RU" sz="1300" u="sng" dirty="0" smtClean="0">
              <a:latin typeface="Times New Roman" pitchFamily="18" charset="0"/>
              <a:cs typeface="Times New Roman" pitchFamily="18" charset="0"/>
            </a:endParaRPr>
          </a:p>
          <a:p>
            <a:pPr marL="0" indent="355600" algn="just">
              <a:lnSpc>
                <a:spcPct val="150000"/>
              </a:lnSpc>
              <a:buNone/>
            </a:pPr>
            <a:r>
              <a:rPr lang="ru-RU" sz="1300" dirty="0" smtClean="0">
                <a:latin typeface="Times New Roman" pitchFamily="18" charset="0"/>
                <a:cs typeface="Times New Roman" pitchFamily="18" charset="0"/>
              </a:rPr>
              <a:t>Представляем расчет начисления ОДН холодной воды по квартире: 13,66 м</a:t>
            </a:r>
            <a:r>
              <a:rPr lang="ru-RU" sz="1300" baseline="30000" dirty="0" smtClean="0">
                <a:latin typeface="Times New Roman" pitchFamily="18" charset="0"/>
                <a:cs typeface="Times New Roman" pitchFamily="18" charset="0"/>
              </a:rPr>
              <a:t>3  </a:t>
            </a:r>
            <a:r>
              <a:rPr lang="ru-RU" sz="1300" dirty="0" smtClean="0">
                <a:latin typeface="Times New Roman" pitchFamily="18" charset="0"/>
                <a:cs typeface="Times New Roman" pitchFamily="18" charset="0"/>
              </a:rPr>
              <a:t>- 39,61 м</a:t>
            </a:r>
            <a:r>
              <a:rPr lang="ru-RU" sz="1300" baseline="30000" dirty="0" smtClean="0">
                <a:latin typeface="Times New Roman" pitchFamily="18" charset="0"/>
                <a:cs typeface="Times New Roman" pitchFamily="18" charset="0"/>
              </a:rPr>
              <a:t>3</a:t>
            </a:r>
            <a:r>
              <a:rPr lang="ru-RU" sz="1300" dirty="0" smtClean="0">
                <a:latin typeface="Times New Roman" pitchFamily="18" charset="0"/>
                <a:cs typeface="Times New Roman" pitchFamily="18" charset="0"/>
              </a:rPr>
              <a:t> = - 25, 95 м</a:t>
            </a:r>
            <a:r>
              <a:rPr lang="ru-RU" sz="1300" baseline="30000" dirty="0" smtClean="0">
                <a:latin typeface="Times New Roman" pitchFamily="18" charset="0"/>
                <a:cs typeface="Times New Roman" pitchFamily="18" charset="0"/>
              </a:rPr>
              <a:t>3</a:t>
            </a:r>
            <a:r>
              <a:rPr lang="ru-RU" sz="1300" dirty="0" smtClean="0">
                <a:latin typeface="Times New Roman" pitchFamily="18" charset="0"/>
                <a:cs typeface="Times New Roman" pitchFamily="18" charset="0"/>
              </a:rPr>
              <a:t>. К оплате за январь 2023 г. по услуге холодная вода в целях содержания МКД по квартире составит 0,00 м</a:t>
            </a:r>
            <a:r>
              <a:rPr lang="ru-RU" sz="1300" baseline="30000" dirty="0" smtClean="0">
                <a:latin typeface="Times New Roman" pitchFamily="18" charset="0"/>
                <a:cs typeface="Times New Roman" pitchFamily="18" charset="0"/>
              </a:rPr>
              <a:t>3</a:t>
            </a:r>
            <a:r>
              <a:rPr lang="ru-RU" sz="1300" dirty="0" smtClean="0">
                <a:latin typeface="Times New Roman" pitchFamily="18" charset="0"/>
                <a:cs typeface="Times New Roman" pitchFamily="18" charset="0"/>
              </a:rPr>
              <a:t>.</a:t>
            </a:r>
          </a:p>
          <a:p>
            <a:pPr marL="0" indent="355600" algn="just">
              <a:lnSpc>
                <a:spcPct val="150000"/>
              </a:lnSpc>
              <a:buNone/>
            </a:pPr>
            <a:endParaRPr lang="ru-RU" sz="1300" dirty="0" smtClean="0">
              <a:solidFill>
                <a:srgbClr val="FF0000"/>
              </a:solidFill>
              <a:latin typeface="Times New Roman" pitchFamily="18" charset="0"/>
              <a:cs typeface="Times New Roman" pitchFamily="18" charset="0"/>
            </a:endParaRPr>
          </a:p>
          <a:p>
            <a:pPr marL="0" algn="just">
              <a:lnSpc>
                <a:spcPts val="1500"/>
              </a:lnSpc>
              <a:buNone/>
            </a:pPr>
            <a:endParaRPr lang="ru-RU" sz="1600" dirty="0" smtClean="0">
              <a:latin typeface="Times New Roman" pitchFamily="18" charset="0"/>
              <a:cs typeface="Times New Roman" pitchFamily="18" charset="0"/>
            </a:endParaRPr>
          </a:p>
          <a:p>
            <a:pPr marL="0" algn="just">
              <a:buNone/>
            </a:pPr>
            <a:endParaRPr lang="ru-RU" sz="1400" dirty="0" smtClean="0">
              <a:latin typeface="Times New Roman" pitchFamily="18" charset="0"/>
              <a:cs typeface="Times New Roman" pitchFamily="18" charset="0"/>
            </a:endParaRPr>
          </a:p>
          <a:p>
            <a:pPr marL="0" algn="just">
              <a:buNone/>
            </a:pPr>
            <a:endParaRPr lang="ru-RU" sz="1100" dirty="0">
              <a:latin typeface="Times New Roman" pitchFamily="18" charset="0"/>
              <a:cs typeface="Times New Roman" pitchFamily="18" charset="0"/>
            </a:endParaRPr>
          </a:p>
        </p:txBody>
      </p:sp>
      <p:pic>
        <p:nvPicPr>
          <p:cNvPr id="4" name="Рисунок 3" descr="2.jpg"/>
          <p:cNvPicPr>
            <a:picLocks noChangeAspect="1"/>
          </p:cNvPicPr>
          <p:nvPr/>
        </p:nvPicPr>
        <p:blipFill>
          <a:blip r:embed="rId2" cstate="print"/>
          <a:stretch>
            <a:fillRect/>
          </a:stretch>
        </p:blipFill>
        <p:spPr>
          <a:xfrm>
            <a:off x="1000100" y="3500438"/>
            <a:ext cx="6072230" cy="946689"/>
          </a:xfrm>
          <a:prstGeom prst="rect">
            <a:avLst/>
          </a:prstGeom>
        </p:spPr>
      </p:pic>
      <p:sp>
        <p:nvSpPr>
          <p:cNvPr id="5" name="Овал 4"/>
          <p:cNvSpPr/>
          <p:nvPr/>
        </p:nvSpPr>
        <p:spPr>
          <a:xfrm>
            <a:off x="5572132" y="3929066"/>
            <a:ext cx="571504" cy="214314"/>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W_1260530_По_всем_услугам-1 (1)_pages-to-jpg-0001.jpg"/>
          <p:cNvPicPr>
            <a:picLocks noChangeAspect="1"/>
          </p:cNvPicPr>
          <p:nvPr/>
        </p:nvPicPr>
        <p:blipFill>
          <a:blip r:embed="rId2" cstate="print"/>
          <a:stretch>
            <a:fillRect/>
          </a:stretch>
        </p:blipFill>
        <p:spPr>
          <a:xfrm>
            <a:off x="2147849" y="0"/>
            <a:ext cx="4848301" cy="6858000"/>
          </a:xfrm>
          <a:prstGeom prst="rect">
            <a:avLst/>
          </a:prstGeom>
        </p:spPr>
      </p:pic>
      <p:sp>
        <p:nvSpPr>
          <p:cNvPr id="4" name="Прямоугольник 3"/>
          <p:cNvSpPr/>
          <p:nvPr/>
        </p:nvSpPr>
        <p:spPr>
          <a:xfrm>
            <a:off x="4429124" y="2357430"/>
            <a:ext cx="1643074" cy="7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2.jpg"/>
          <p:cNvPicPr>
            <a:picLocks noChangeAspect="1"/>
          </p:cNvPicPr>
          <p:nvPr/>
        </p:nvPicPr>
        <p:blipFill>
          <a:blip r:embed="rId3"/>
          <a:stretch>
            <a:fillRect/>
          </a:stretch>
        </p:blipFill>
        <p:spPr>
          <a:xfrm>
            <a:off x="43452" y="214290"/>
            <a:ext cx="8029010" cy="5699606"/>
          </a:xfrm>
          <a:prstGeom prst="rect">
            <a:avLst/>
          </a:prstGeom>
        </p:spPr>
      </p:pic>
      <p:sp>
        <p:nvSpPr>
          <p:cNvPr id="9" name="Скругленный прямоугольник 8"/>
          <p:cNvSpPr/>
          <p:nvPr/>
        </p:nvSpPr>
        <p:spPr>
          <a:xfrm>
            <a:off x="5643570" y="214290"/>
            <a:ext cx="2214578" cy="521497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533400"/>
          </a:xfrm>
        </p:spPr>
        <p:txBody>
          <a:bodyPr>
            <a:normAutofit fontScale="90000"/>
          </a:bodyPr>
          <a:lstStyle/>
          <a:p>
            <a:pPr algn="ctr"/>
            <a:r>
              <a:rPr lang="ru-RU" dirty="0" smtClean="0"/>
              <a:t>НАЧИСЛЕНО</a:t>
            </a:r>
            <a:endParaRPr lang="ru-RU" dirty="0"/>
          </a:p>
        </p:txBody>
      </p:sp>
      <p:sp>
        <p:nvSpPr>
          <p:cNvPr id="3" name="Содержимое 2"/>
          <p:cNvSpPr>
            <a:spLocks noGrp="1"/>
          </p:cNvSpPr>
          <p:nvPr>
            <p:ph sz="quarter" idx="1"/>
          </p:nvPr>
        </p:nvSpPr>
        <p:spPr>
          <a:xfrm>
            <a:off x="228600" y="533400"/>
            <a:ext cx="8686800" cy="5940552"/>
          </a:xfrm>
        </p:spPr>
        <p:txBody>
          <a:bodyPr/>
          <a:lstStyle/>
          <a:p>
            <a:pPr>
              <a:lnSpc>
                <a:spcPct val="150000"/>
              </a:lnSpc>
              <a:buAutoNum type="arabicPeriod"/>
            </a:pPr>
            <a:r>
              <a:rPr lang="ru-RU" sz="1200" dirty="0" smtClean="0">
                <a:latin typeface="Times New Roman" pitchFamily="18" charset="0"/>
                <a:cs typeface="Times New Roman" pitchFamily="18" charset="0"/>
              </a:rPr>
              <a:t>37,30 руб. (тариф на содержание) * 51,10 м</a:t>
            </a:r>
            <a:r>
              <a:rPr lang="ru-RU" sz="1200" baseline="30000" dirty="0" smtClean="0">
                <a:latin typeface="Times New Roman" pitchFamily="18" charset="0"/>
                <a:cs typeface="Times New Roman" pitchFamily="18" charset="0"/>
              </a:rPr>
              <a:t>2  </a:t>
            </a:r>
            <a:r>
              <a:rPr lang="ru-RU" sz="1200" dirty="0" smtClean="0">
                <a:latin typeface="Times New Roman" pitchFamily="18" charset="0"/>
                <a:cs typeface="Times New Roman" pitchFamily="18" charset="0"/>
              </a:rPr>
              <a:t>(общая площадь квартиры) = </a:t>
            </a:r>
            <a:r>
              <a:rPr lang="ru-RU" sz="1200" b="1" dirty="0" smtClean="0">
                <a:latin typeface="Times New Roman" pitchFamily="18" charset="0"/>
                <a:cs typeface="Times New Roman" pitchFamily="18" charset="0"/>
              </a:rPr>
              <a:t>1 906,03 руб.        </a:t>
            </a:r>
            <a:endParaRPr lang="ru-RU" sz="1200" dirty="0" smtClean="0">
              <a:latin typeface="Times New Roman" pitchFamily="18" charset="0"/>
              <a:cs typeface="Times New Roman" pitchFamily="18" charset="0"/>
            </a:endParaRPr>
          </a:p>
          <a:p>
            <a:pPr>
              <a:lnSpc>
                <a:spcPct val="150000"/>
              </a:lnSpc>
              <a:buAutoNum type="arabicPeriod"/>
            </a:pPr>
            <a:r>
              <a:rPr lang="ru-RU" sz="1200" dirty="0" smtClean="0">
                <a:latin typeface="Times New Roman" pitchFamily="18" charset="0"/>
                <a:cs typeface="Times New Roman" pitchFamily="18" charset="0"/>
              </a:rPr>
              <a:t>11,10 руб. (тариф  на текущий ремонт)* 51,10 м</a:t>
            </a:r>
            <a:r>
              <a:rPr lang="ru-RU" sz="1200" baseline="30000" dirty="0" smtClean="0">
                <a:latin typeface="Times New Roman" pitchFamily="18" charset="0"/>
                <a:cs typeface="Times New Roman" pitchFamily="18" charset="0"/>
              </a:rPr>
              <a:t>2  </a:t>
            </a:r>
            <a:r>
              <a:rPr lang="ru-RU" sz="1200" dirty="0" smtClean="0">
                <a:latin typeface="Times New Roman" pitchFamily="18" charset="0"/>
                <a:cs typeface="Times New Roman" pitchFamily="18" charset="0"/>
              </a:rPr>
              <a:t>(общая площадь квартиры) = </a:t>
            </a:r>
            <a:r>
              <a:rPr lang="ru-RU" sz="1200" b="1" dirty="0" smtClean="0">
                <a:latin typeface="Times New Roman" pitchFamily="18" charset="0"/>
                <a:cs typeface="Times New Roman" pitchFamily="18" charset="0"/>
              </a:rPr>
              <a:t>567,21 руб.</a:t>
            </a:r>
          </a:p>
          <a:p>
            <a:pPr>
              <a:lnSpc>
                <a:spcPct val="150000"/>
              </a:lnSpc>
              <a:buFont typeface="Wingdings" pitchFamily="2" charset="2"/>
              <a:buAutoNum type="arabicPeriod"/>
            </a:pPr>
            <a:r>
              <a:rPr lang="ru-RU" sz="1200" dirty="0" smtClean="0">
                <a:latin typeface="Times New Roman" pitchFamily="18" charset="0"/>
                <a:cs typeface="Times New Roman" pitchFamily="18" charset="0"/>
              </a:rPr>
              <a:t>48,76 руб.(тариф на холодную воду в  целях содержания МКД) * 0,00 м</a:t>
            </a:r>
            <a:r>
              <a:rPr lang="ru-RU" sz="1200" baseline="30000" dirty="0" smtClean="0">
                <a:latin typeface="Times New Roman" pitchFamily="18" charset="0"/>
                <a:cs typeface="Times New Roman" pitchFamily="18" charset="0"/>
              </a:rPr>
              <a:t>3</a:t>
            </a:r>
            <a:r>
              <a:rPr lang="ru-RU" sz="1200" dirty="0" smtClean="0">
                <a:latin typeface="Times New Roman" pitchFamily="18" charset="0"/>
                <a:cs typeface="Times New Roman" pitchFamily="18" charset="0"/>
              </a:rPr>
              <a:t> (ОД нужды по квартире)</a:t>
            </a:r>
            <a:r>
              <a:rPr lang="ru-RU" sz="1200" baseline="300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  </a:t>
            </a:r>
            <a:r>
              <a:rPr lang="ru-RU" sz="1200" b="1" dirty="0" smtClean="0">
                <a:latin typeface="Times New Roman" pitchFamily="18" charset="0"/>
                <a:cs typeface="Times New Roman" pitchFamily="18" charset="0"/>
              </a:rPr>
              <a:t>0,00 руб</a:t>
            </a:r>
            <a:r>
              <a:rPr lang="ru-RU" sz="1200" dirty="0" smtClean="0">
                <a:latin typeface="Times New Roman" pitchFamily="18" charset="0"/>
                <a:cs typeface="Times New Roman" pitchFamily="18" charset="0"/>
              </a:rPr>
              <a:t>.</a:t>
            </a:r>
          </a:p>
          <a:p>
            <a:pPr>
              <a:lnSpc>
                <a:spcPct val="150000"/>
              </a:lnSpc>
              <a:buFont typeface="Wingdings" pitchFamily="2" charset="2"/>
              <a:buAutoNum type="arabicPeriod"/>
            </a:pPr>
            <a:r>
              <a:rPr lang="ru-RU" sz="1200" dirty="0" smtClean="0">
                <a:latin typeface="Times New Roman" pitchFamily="18" charset="0"/>
                <a:cs typeface="Times New Roman" pitchFamily="18" charset="0"/>
              </a:rPr>
              <a:t>196,42 руб.(тариф на горячую воду в  целях содержания МКД) * 0,359 м</a:t>
            </a:r>
            <a:r>
              <a:rPr lang="ru-RU" sz="1200" baseline="30000" dirty="0" smtClean="0">
                <a:latin typeface="Times New Roman" pitchFamily="18" charset="0"/>
                <a:cs typeface="Times New Roman" pitchFamily="18" charset="0"/>
              </a:rPr>
              <a:t>3 </a:t>
            </a:r>
            <a:r>
              <a:rPr lang="ru-RU" sz="1200" dirty="0" smtClean="0">
                <a:latin typeface="Times New Roman" pitchFamily="18" charset="0"/>
                <a:cs typeface="Times New Roman" pitchFamily="18" charset="0"/>
              </a:rPr>
              <a:t>(ОД нужды по квартире)</a:t>
            </a:r>
            <a:r>
              <a:rPr lang="ru-RU" sz="1200" baseline="300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7,05 руб</a:t>
            </a:r>
            <a:r>
              <a:rPr lang="ru-RU" sz="1200" dirty="0" smtClean="0">
                <a:latin typeface="Times New Roman" pitchFamily="18" charset="0"/>
                <a:cs typeface="Times New Roman" pitchFamily="18" charset="0"/>
              </a:rPr>
              <a:t>.</a:t>
            </a:r>
          </a:p>
          <a:p>
            <a:pPr>
              <a:lnSpc>
                <a:spcPct val="150000"/>
              </a:lnSpc>
              <a:buFont typeface="Wingdings" pitchFamily="2" charset="2"/>
              <a:buAutoNum type="arabicPeriod"/>
            </a:pPr>
            <a:r>
              <a:rPr lang="ru-RU" sz="1200" dirty="0" smtClean="0">
                <a:latin typeface="Times New Roman" pitchFamily="18" charset="0"/>
                <a:cs typeface="Times New Roman" pitchFamily="18" charset="0"/>
              </a:rPr>
              <a:t>2,43 руб. (тариф на </a:t>
            </a:r>
            <a:r>
              <a:rPr lang="ru-RU" sz="1200" dirty="0" err="1" smtClean="0">
                <a:latin typeface="Times New Roman" pitchFamily="18" charset="0"/>
                <a:cs typeface="Times New Roman" pitchFamily="18" charset="0"/>
              </a:rPr>
              <a:t>электронергию</a:t>
            </a:r>
            <a:r>
              <a:rPr lang="ru-RU" sz="1200" dirty="0" smtClean="0">
                <a:latin typeface="Times New Roman" pitchFamily="18" charset="0"/>
                <a:cs typeface="Times New Roman" pitchFamily="18" charset="0"/>
              </a:rPr>
              <a:t> в целях  содержания МКД) * 5,663 </a:t>
            </a:r>
            <a:r>
              <a:rPr lang="ru-RU" sz="1200" dirty="0" err="1" smtClean="0">
                <a:latin typeface="Times New Roman" pitchFamily="18" charset="0"/>
                <a:cs typeface="Times New Roman" pitchFamily="18" charset="0"/>
              </a:rPr>
              <a:t>Квт</a:t>
            </a:r>
            <a:r>
              <a:rPr lang="ru-RU" sz="1200" dirty="0" smtClean="0">
                <a:latin typeface="Times New Roman" pitchFamily="18" charset="0"/>
                <a:cs typeface="Times New Roman" pitchFamily="18" charset="0"/>
              </a:rPr>
              <a:t>  (ОД нужды по квартире)</a:t>
            </a:r>
            <a:r>
              <a:rPr lang="ru-RU" sz="1200" baseline="300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13,76 руб.</a:t>
            </a:r>
          </a:p>
          <a:p>
            <a:pPr>
              <a:lnSpc>
                <a:spcPct val="150000"/>
              </a:lnSpc>
              <a:buFont typeface="Wingdings" pitchFamily="2" charset="2"/>
              <a:buAutoNum type="arabicPeriod"/>
            </a:pPr>
            <a:r>
              <a:rPr lang="ru-RU" sz="1200" dirty="0" smtClean="0">
                <a:latin typeface="Times New Roman" pitchFamily="18" charset="0"/>
                <a:cs typeface="Times New Roman" pitchFamily="18" charset="0"/>
              </a:rPr>
              <a:t>55,51 руб. (тариф на водоотведение в целях МКД) * 0,00 м</a:t>
            </a:r>
            <a:r>
              <a:rPr lang="ru-RU" sz="1200" baseline="30000" dirty="0" smtClean="0">
                <a:latin typeface="Times New Roman" pitchFamily="18" charset="0"/>
                <a:cs typeface="Times New Roman" pitchFamily="18" charset="0"/>
              </a:rPr>
              <a:t>3 </a:t>
            </a:r>
            <a:r>
              <a:rPr lang="ru-RU" sz="1200" dirty="0" smtClean="0">
                <a:latin typeface="Times New Roman" pitchFamily="18" charset="0"/>
                <a:cs typeface="Times New Roman" pitchFamily="18" charset="0"/>
              </a:rPr>
              <a:t>(ОД нужды холодной воды по квартире )</a:t>
            </a:r>
            <a:r>
              <a:rPr lang="ru-RU" sz="1200" baseline="300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0,00 руб.</a:t>
            </a:r>
          </a:p>
          <a:p>
            <a:pPr>
              <a:lnSpc>
                <a:spcPct val="150000"/>
              </a:lnSpc>
              <a:buFont typeface="Wingdings" pitchFamily="2" charset="2"/>
              <a:buAutoNum type="arabicPeriod"/>
            </a:pPr>
            <a:r>
              <a:rPr lang="ru-RU" sz="1200" dirty="0" smtClean="0">
                <a:latin typeface="Times New Roman" pitchFamily="18" charset="0"/>
                <a:cs typeface="Times New Roman" pitchFamily="18" charset="0"/>
              </a:rPr>
              <a:t>55,51 руб. (тариф на водоотведение в целях МКД) * 0,359 м</a:t>
            </a:r>
            <a:r>
              <a:rPr lang="ru-RU" sz="1200" baseline="30000" dirty="0" smtClean="0">
                <a:latin typeface="Times New Roman" pitchFamily="18" charset="0"/>
                <a:cs typeface="Times New Roman" pitchFamily="18" charset="0"/>
              </a:rPr>
              <a:t>3 </a:t>
            </a:r>
            <a:r>
              <a:rPr lang="ru-RU" sz="1200" dirty="0" smtClean="0">
                <a:latin typeface="Times New Roman" pitchFamily="18" charset="0"/>
                <a:cs typeface="Times New Roman" pitchFamily="18" charset="0"/>
              </a:rPr>
              <a:t>(ОД нужды горячей воды по квартире )</a:t>
            </a:r>
            <a:r>
              <a:rPr lang="ru-RU" sz="1200" baseline="300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1,99 руб.</a:t>
            </a:r>
          </a:p>
          <a:p>
            <a:pPr>
              <a:lnSpc>
                <a:spcPct val="150000"/>
              </a:lnSpc>
              <a:buFont typeface="Wingdings" pitchFamily="2" charset="2"/>
              <a:buAutoNum type="arabicPeriod"/>
            </a:pPr>
            <a:r>
              <a:rPr lang="ru-RU" sz="1200" dirty="0" smtClean="0">
                <a:latin typeface="Times New Roman" pitchFamily="18" charset="0"/>
                <a:cs typeface="Times New Roman" pitchFamily="18" charset="0"/>
              </a:rPr>
              <a:t>2 100,43 руб. (тариф на </a:t>
            </a:r>
            <a:r>
              <a:rPr lang="ru-RU" sz="1200" dirty="0" err="1" smtClean="0">
                <a:latin typeface="Times New Roman" pitchFamily="18" charset="0"/>
                <a:cs typeface="Times New Roman" pitchFamily="18" charset="0"/>
              </a:rPr>
              <a:t>теплоэнергию</a:t>
            </a:r>
            <a:r>
              <a:rPr lang="ru-RU" sz="1200" dirty="0" smtClean="0">
                <a:latin typeface="Times New Roman" pitchFamily="18" charset="0"/>
                <a:cs typeface="Times New Roman" pitchFamily="18" charset="0"/>
              </a:rPr>
              <a:t> для горячей воды) * 4,00  м</a:t>
            </a:r>
            <a:r>
              <a:rPr lang="ru-RU" sz="1200" baseline="30000" dirty="0" smtClean="0">
                <a:latin typeface="Times New Roman" pitchFamily="18" charset="0"/>
                <a:cs typeface="Times New Roman" pitchFamily="18" charset="0"/>
              </a:rPr>
              <a:t>3</a:t>
            </a:r>
            <a:r>
              <a:rPr lang="ru-RU" sz="1200" dirty="0" smtClean="0">
                <a:latin typeface="Times New Roman" pitchFamily="18" charset="0"/>
                <a:cs typeface="Times New Roman" pitchFamily="18" charset="0"/>
              </a:rPr>
              <a:t> (расход горячей воды)  * 0,0703 (кол-во тепла, необходимого для приготовления 1,00 м</a:t>
            </a:r>
            <a:r>
              <a:rPr lang="ru-RU" sz="1200" baseline="30000" dirty="0" smtClean="0">
                <a:latin typeface="Times New Roman" pitchFamily="18" charset="0"/>
                <a:cs typeface="Times New Roman" pitchFamily="18" charset="0"/>
              </a:rPr>
              <a:t>3</a:t>
            </a:r>
            <a:r>
              <a:rPr lang="ru-RU" sz="1200" dirty="0" smtClean="0">
                <a:latin typeface="Times New Roman" pitchFamily="18" charset="0"/>
                <a:cs typeface="Times New Roman" pitchFamily="18" charset="0"/>
              </a:rPr>
              <a:t> горячей воды, Гкал/м</a:t>
            </a:r>
            <a:r>
              <a:rPr lang="ru-RU" sz="1200" baseline="30000" dirty="0" smtClean="0">
                <a:latin typeface="Times New Roman" pitchFamily="18" charset="0"/>
                <a:cs typeface="Times New Roman" pitchFamily="18" charset="0"/>
              </a:rPr>
              <a:t>3</a:t>
            </a:r>
            <a:r>
              <a:rPr lang="ru-RU" sz="1200" dirty="0" smtClean="0">
                <a:latin typeface="Times New Roman" pitchFamily="18" charset="0"/>
                <a:cs typeface="Times New Roman" pitchFamily="18" charset="0"/>
              </a:rPr>
              <a:t>) = </a:t>
            </a:r>
            <a:r>
              <a:rPr lang="ru-RU" sz="1200" b="1" dirty="0" smtClean="0">
                <a:latin typeface="Times New Roman" pitchFamily="18" charset="0"/>
                <a:cs typeface="Times New Roman" pitchFamily="18" charset="0"/>
              </a:rPr>
              <a:t>590,64 руб.</a:t>
            </a:r>
          </a:p>
          <a:p>
            <a:pPr>
              <a:lnSpc>
                <a:spcPct val="150000"/>
              </a:lnSpc>
              <a:buFont typeface="Wingdings" pitchFamily="2" charset="2"/>
              <a:buAutoNum type="arabicPeriod"/>
            </a:pPr>
            <a:r>
              <a:rPr lang="ru-RU" sz="1200" dirty="0" smtClean="0">
                <a:latin typeface="Times New Roman" pitchFamily="18" charset="0"/>
                <a:cs typeface="Times New Roman" pitchFamily="18" charset="0"/>
              </a:rPr>
              <a:t>48,76 руб. (тариф на холодную воду для нужд горячей воды) * 4,00  м</a:t>
            </a:r>
            <a:r>
              <a:rPr lang="ru-RU" sz="1200" baseline="30000" dirty="0" smtClean="0">
                <a:latin typeface="Times New Roman" pitchFamily="18" charset="0"/>
                <a:cs typeface="Times New Roman" pitchFamily="18" charset="0"/>
              </a:rPr>
              <a:t>3</a:t>
            </a:r>
            <a:r>
              <a:rPr lang="ru-RU" sz="1200" dirty="0" smtClean="0">
                <a:latin typeface="Times New Roman" pitchFamily="18" charset="0"/>
                <a:cs typeface="Times New Roman" pitchFamily="18" charset="0"/>
              </a:rPr>
              <a:t> (расход горячей воды)= </a:t>
            </a:r>
            <a:r>
              <a:rPr lang="ru-RU" sz="1200" b="1" dirty="0" smtClean="0">
                <a:latin typeface="Times New Roman" pitchFamily="18" charset="0"/>
                <a:cs typeface="Times New Roman" pitchFamily="18" charset="0"/>
              </a:rPr>
              <a:t>195,04 руб.</a:t>
            </a:r>
          </a:p>
          <a:p>
            <a:pPr>
              <a:lnSpc>
                <a:spcPct val="150000"/>
              </a:lnSpc>
              <a:buAutoNum type="arabicPeriod"/>
            </a:pPr>
            <a:r>
              <a:rPr lang="ru-RU" sz="1200" dirty="0" smtClean="0">
                <a:latin typeface="Times New Roman" pitchFamily="18" charset="0"/>
                <a:cs typeface="Times New Roman" pitchFamily="18" charset="0"/>
              </a:rPr>
              <a:t>48,76 руб. (тариф на холодную воду) * 8,00 м</a:t>
            </a:r>
            <a:r>
              <a:rPr lang="ru-RU" sz="1200" baseline="30000" dirty="0" smtClean="0">
                <a:latin typeface="Times New Roman" pitchFamily="18" charset="0"/>
                <a:cs typeface="Times New Roman" pitchFamily="18" charset="0"/>
              </a:rPr>
              <a:t>3 </a:t>
            </a:r>
            <a:r>
              <a:rPr lang="ru-RU" sz="1200" dirty="0" smtClean="0">
                <a:latin typeface="Times New Roman" pitchFamily="18" charset="0"/>
                <a:cs typeface="Times New Roman" pitchFamily="18" charset="0"/>
              </a:rPr>
              <a:t>(расход холодной воды)= </a:t>
            </a:r>
            <a:r>
              <a:rPr lang="ru-RU" sz="1200" b="1" dirty="0" smtClean="0">
                <a:latin typeface="Times New Roman" pitchFamily="18" charset="0"/>
                <a:cs typeface="Times New Roman" pitchFamily="18" charset="0"/>
              </a:rPr>
              <a:t>390,08 руб.</a:t>
            </a:r>
          </a:p>
          <a:p>
            <a:pPr>
              <a:lnSpc>
                <a:spcPct val="150000"/>
              </a:lnSpc>
              <a:buAutoNum type="arabicPeriod"/>
            </a:pPr>
            <a:r>
              <a:rPr lang="ru-RU" sz="1200" dirty="0" smtClean="0">
                <a:latin typeface="Times New Roman" pitchFamily="18" charset="0"/>
                <a:cs typeface="Times New Roman" pitchFamily="18" charset="0"/>
              </a:rPr>
              <a:t>55,51 руб.(тариф на канализацию) * 12,00 м</a:t>
            </a:r>
            <a:r>
              <a:rPr lang="ru-RU" sz="1200" baseline="30000" dirty="0" smtClean="0">
                <a:latin typeface="Times New Roman" pitchFamily="18" charset="0"/>
                <a:cs typeface="Times New Roman" pitchFamily="18" charset="0"/>
              </a:rPr>
              <a:t>3 </a:t>
            </a:r>
            <a:r>
              <a:rPr lang="ru-RU" sz="1200" dirty="0" smtClean="0">
                <a:latin typeface="Times New Roman" pitchFamily="18" charset="0"/>
                <a:cs typeface="Times New Roman" pitchFamily="18" charset="0"/>
              </a:rPr>
              <a:t>(расход горячей + холодной воды )= </a:t>
            </a:r>
            <a:r>
              <a:rPr lang="ru-RU" sz="1200" b="1" dirty="0" smtClean="0">
                <a:latin typeface="Times New Roman" pitchFamily="18" charset="0"/>
                <a:cs typeface="Times New Roman" pitchFamily="18" charset="0"/>
              </a:rPr>
              <a:t>666,12 руб.</a:t>
            </a:r>
          </a:p>
          <a:p>
            <a:pPr>
              <a:lnSpc>
                <a:spcPct val="150000"/>
              </a:lnSpc>
              <a:buAutoNum type="arabicPeriod"/>
            </a:pPr>
            <a:r>
              <a:rPr lang="ru-RU" sz="1200" dirty="0" smtClean="0">
                <a:latin typeface="Times New Roman" pitchFamily="18" charset="0"/>
                <a:cs typeface="Times New Roman" pitchFamily="18" charset="0"/>
              </a:rPr>
              <a:t>2 100,43руб.(тариф на 1 Гкал.) * 2,0118 Гкал.(индивидуальное потребление тепла квартирой)  = </a:t>
            </a:r>
            <a:r>
              <a:rPr lang="ru-RU" sz="1200" b="1" dirty="0" smtClean="0">
                <a:latin typeface="Times New Roman" pitchFamily="18" charset="0"/>
                <a:cs typeface="Times New Roman" pitchFamily="18" charset="0"/>
              </a:rPr>
              <a:t>4 225,64 руб.</a:t>
            </a:r>
          </a:p>
          <a:p>
            <a:pPr>
              <a:lnSpc>
                <a:spcPct val="150000"/>
              </a:lnSpc>
              <a:buFont typeface="Wingdings" pitchFamily="2" charset="2"/>
              <a:buAutoNum type="arabicPeriod"/>
            </a:pPr>
            <a:r>
              <a:rPr lang="ru-RU" sz="1200" dirty="0" smtClean="0">
                <a:latin typeface="Times New Roman" pitchFamily="18" charset="0"/>
                <a:cs typeface="Times New Roman" pitchFamily="18" charset="0"/>
              </a:rPr>
              <a:t>119,81 руб. (тариф на ТКО) * 5 чел. (кол-во зарегистрированных лиц)=  </a:t>
            </a:r>
            <a:r>
              <a:rPr lang="ru-RU" sz="1200" b="1" dirty="0" smtClean="0">
                <a:latin typeface="Times New Roman" pitchFamily="18" charset="0"/>
                <a:cs typeface="Times New Roman" pitchFamily="18" charset="0"/>
              </a:rPr>
              <a:t>599 ,05 руб.</a:t>
            </a:r>
          </a:p>
          <a:p>
            <a:pPr>
              <a:lnSpc>
                <a:spcPct val="150000"/>
              </a:lnSpc>
              <a:buAutoNum type="arabicPeriod"/>
            </a:pPr>
            <a:r>
              <a:rPr lang="ru-RU" sz="1200" dirty="0" smtClean="0">
                <a:latin typeface="Times New Roman" pitchFamily="18" charset="0"/>
                <a:cs typeface="Times New Roman" pitchFamily="18" charset="0"/>
              </a:rPr>
              <a:t>110,00 (тариф на «аудио </a:t>
            </a:r>
            <a:r>
              <a:rPr lang="ru-RU" sz="1200" dirty="0" err="1" smtClean="0">
                <a:latin typeface="Times New Roman" pitchFamily="18" charset="0"/>
                <a:cs typeface="Times New Roman" pitchFamily="18" charset="0"/>
              </a:rPr>
              <a:t>домофон</a:t>
            </a:r>
            <a:r>
              <a:rPr lang="ru-RU" sz="1200" dirty="0" smtClean="0">
                <a:latin typeface="Times New Roman" pitchFamily="18" charset="0"/>
                <a:cs typeface="Times New Roman" pitchFamily="18" charset="0"/>
              </a:rPr>
              <a:t>) * 1 (един.) = </a:t>
            </a:r>
            <a:r>
              <a:rPr lang="ru-RU" sz="1200" b="1" dirty="0" smtClean="0">
                <a:latin typeface="Times New Roman" pitchFamily="18" charset="0"/>
                <a:cs typeface="Times New Roman" pitchFamily="18" charset="0"/>
              </a:rPr>
              <a:t>110,00 руб.</a:t>
            </a:r>
          </a:p>
          <a:p>
            <a:pPr marL="0" indent="0">
              <a:lnSpc>
                <a:spcPct val="150000"/>
              </a:lnSpc>
              <a:buNone/>
            </a:pPr>
            <a:endParaRPr lang="ru-RU" sz="1200" b="1" dirty="0" smtClean="0">
              <a:latin typeface="Times New Roman" pitchFamily="18" charset="0"/>
              <a:cs typeface="Times New Roman" pitchFamily="18" charset="0"/>
            </a:endParaRPr>
          </a:p>
          <a:p>
            <a:pPr marL="0" indent="0">
              <a:lnSpc>
                <a:spcPct val="150000"/>
              </a:lnSpc>
              <a:buNone/>
            </a:pPr>
            <a:endParaRPr lang="ru-RU" sz="1200" b="1" dirty="0" smtClean="0">
              <a:latin typeface="Times New Roman" pitchFamily="18" charset="0"/>
              <a:cs typeface="Times New Roman" pitchFamily="18" charset="0"/>
            </a:endParaRPr>
          </a:p>
          <a:p>
            <a:pPr marL="228600" indent="-228600">
              <a:lnSpc>
                <a:spcPct val="150000"/>
              </a:lnSpc>
              <a:buFont typeface="+mj-lt"/>
              <a:buAutoNum type="arabicPeriod"/>
            </a:pPr>
            <a:endParaRPr lang="ru-RU" sz="1200" dirty="0">
              <a:latin typeface="Times New Roman" pitchFamily="18" charset="0"/>
              <a:cs typeface="Times New Roman" pitchFamily="18" charset="0"/>
            </a:endParaRPr>
          </a:p>
          <a:p>
            <a:pPr marL="228600" indent="-228600">
              <a:lnSpc>
                <a:spcPct val="150000"/>
              </a:lnSpc>
              <a:buFont typeface="+mj-lt"/>
              <a:buAutoNum type="arabicPeriod"/>
            </a:pPr>
            <a:endParaRPr lang="ru-RU" sz="1200" b="1" dirty="0" smtClean="0">
              <a:latin typeface="Times New Roman" pitchFamily="18" charset="0"/>
              <a:cs typeface="Times New Roman" pitchFamily="18" charset="0"/>
            </a:endParaRPr>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smtClean="0"/>
          </a:p>
          <a:p>
            <a:pPr>
              <a:buAutoNum type="arabicPeriod" startAt="9"/>
            </a:pPr>
            <a:endParaRPr lang="ru-RU" sz="1200"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543824" cy="439718"/>
          </a:xfrm>
        </p:spPr>
        <p:txBody>
          <a:bodyPr>
            <a:normAutofit fontScale="90000"/>
          </a:bodyPr>
          <a:lstStyle/>
          <a:p>
            <a:pPr algn="ctr"/>
            <a:r>
              <a:rPr lang="ru-RU" dirty="0" smtClean="0"/>
              <a:t>Газ (отопление)</a:t>
            </a:r>
            <a:endParaRPr lang="ru-RU" dirty="0"/>
          </a:p>
        </p:txBody>
      </p:sp>
      <p:sp>
        <p:nvSpPr>
          <p:cNvPr id="3" name="Содержимое 2"/>
          <p:cNvSpPr>
            <a:spLocks noGrp="1"/>
          </p:cNvSpPr>
          <p:nvPr>
            <p:ph sz="quarter" idx="1"/>
          </p:nvPr>
        </p:nvSpPr>
        <p:spPr>
          <a:xfrm>
            <a:off x="285720" y="642918"/>
            <a:ext cx="8286808" cy="6215082"/>
          </a:xfrm>
        </p:spPr>
        <p:txBody>
          <a:bodyPr/>
          <a:lstStyle/>
          <a:p>
            <a:pPr marL="0" indent="355600" algn="just">
              <a:lnSpc>
                <a:spcPct val="150000"/>
              </a:lnSpc>
              <a:buNone/>
            </a:pPr>
            <a:endParaRPr lang="ru-RU" sz="1300" dirty="0" smtClean="0">
              <a:latin typeface="Times New Roman" pitchFamily="18" charset="0"/>
              <a:cs typeface="Times New Roman" pitchFamily="18" charset="0"/>
            </a:endParaRPr>
          </a:p>
          <a:p>
            <a:pPr marL="0" indent="355600" algn="just">
              <a:lnSpc>
                <a:spcPct val="150000"/>
              </a:lnSpc>
              <a:buNone/>
            </a:pPr>
            <a:endParaRPr lang="ru-RU" sz="1300" dirty="0" smtClean="0">
              <a:latin typeface="Times New Roman" pitchFamily="18" charset="0"/>
              <a:cs typeface="Times New Roman" pitchFamily="18" charset="0"/>
            </a:endParaRPr>
          </a:p>
          <a:p>
            <a:pPr marL="0" indent="355600" algn="just">
              <a:lnSpc>
                <a:spcPct val="150000"/>
              </a:lnSpc>
              <a:buNone/>
            </a:pPr>
            <a:endParaRPr lang="ru-RU" sz="1300" dirty="0" smtClean="0">
              <a:latin typeface="Times New Roman" pitchFamily="18" charset="0"/>
              <a:cs typeface="Times New Roman" pitchFamily="18" charset="0"/>
            </a:endParaRPr>
          </a:p>
          <a:p>
            <a:pPr marL="0" indent="355600" algn="just">
              <a:lnSpc>
                <a:spcPct val="150000"/>
              </a:lnSpc>
              <a:buNone/>
            </a:pPr>
            <a:endParaRPr lang="ru-RU" sz="1300" dirty="0" smtClean="0">
              <a:latin typeface="Times New Roman" pitchFamily="18" charset="0"/>
              <a:cs typeface="Times New Roman" pitchFamily="18" charset="0"/>
            </a:endParaRPr>
          </a:p>
          <a:p>
            <a:pPr marL="0" indent="355600" algn="just">
              <a:lnSpc>
                <a:spcPct val="150000"/>
              </a:lnSpc>
              <a:buNone/>
            </a:pPr>
            <a:endParaRPr lang="ru-RU" sz="1300" dirty="0" smtClean="0">
              <a:latin typeface="Times New Roman" pitchFamily="18" charset="0"/>
              <a:cs typeface="Times New Roman" pitchFamily="18" charset="0"/>
            </a:endParaRPr>
          </a:p>
          <a:p>
            <a:pPr marL="0" indent="355600" algn="just">
              <a:lnSpc>
                <a:spcPct val="150000"/>
              </a:lnSpc>
              <a:buNone/>
            </a:pPr>
            <a:endParaRPr lang="ru-RU" sz="1300" dirty="0" smtClean="0">
              <a:latin typeface="Times New Roman" pitchFamily="18" charset="0"/>
              <a:cs typeface="Times New Roman" pitchFamily="18" charset="0"/>
            </a:endParaRPr>
          </a:p>
          <a:p>
            <a:pPr marL="0" indent="355600" algn="just">
              <a:buNone/>
            </a:pPr>
            <a:r>
              <a:rPr lang="ru-RU" sz="1300" dirty="0" smtClean="0">
                <a:latin typeface="Times New Roman" pitchFamily="18" charset="0"/>
                <a:cs typeface="Times New Roman" pitchFamily="18" charset="0"/>
              </a:rPr>
              <a:t>С октября 2021 г. начисление и прием платы за коммунальную услугу газ производит ООО «ЕРИЦ» в рамках заключенного договора АО «</a:t>
            </a:r>
            <a:r>
              <a:rPr lang="ru-RU" sz="1300" dirty="0" err="1" smtClean="0">
                <a:latin typeface="Times New Roman" pitchFamily="18" charset="0"/>
                <a:cs typeface="Times New Roman" pitchFamily="18" charset="0"/>
              </a:rPr>
              <a:t>Когалымгоргаз</a:t>
            </a:r>
            <a:r>
              <a:rPr lang="ru-RU" sz="1300" dirty="0" smtClean="0">
                <a:latin typeface="Times New Roman" pitchFamily="18" charset="0"/>
                <a:cs typeface="Times New Roman" pitchFamily="18" charset="0"/>
              </a:rPr>
              <a:t>». На основании приказов региональной службы по тарифам ХМАО - </a:t>
            </a:r>
            <a:r>
              <a:rPr lang="ru-RU" sz="1300" dirty="0" err="1" smtClean="0">
                <a:latin typeface="Times New Roman" pitchFamily="18" charset="0"/>
                <a:cs typeface="Times New Roman" pitchFamily="18" charset="0"/>
              </a:rPr>
              <a:t>Югры</a:t>
            </a:r>
            <a:r>
              <a:rPr lang="ru-RU" sz="1300" dirty="0" smtClean="0">
                <a:latin typeface="Times New Roman" pitchFamily="18" charset="0"/>
                <a:cs typeface="Times New Roman" pitchFamily="18" charset="0"/>
              </a:rPr>
              <a:t> от 26.07.2022 г. № 52-нп, от 24.11.2022 г. № 104-нп </a:t>
            </a:r>
            <a:r>
              <a:rPr lang="ru-RU" sz="1300" b="1" u="sng" dirty="0" smtClean="0">
                <a:latin typeface="Times New Roman" pitchFamily="18" charset="0"/>
                <a:cs typeface="Times New Roman" pitchFamily="18" charset="0"/>
              </a:rPr>
              <a:t>с 01 декабря 2022 года</a:t>
            </a:r>
            <a:r>
              <a:rPr lang="ru-RU" sz="1300" dirty="0" smtClean="0">
                <a:latin typeface="Times New Roman" pitchFamily="18" charset="0"/>
                <a:cs typeface="Times New Roman" pitchFamily="18" charset="0"/>
              </a:rPr>
              <a:t> вводится в действие новый тариф на газ население:</a:t>
            </a:r>
          </a:p>
          <a:p>
            <a:pPr marL="0" indent="355600" algn="just"/>
            <a:r>
              <a:rPr lang="ru-RU" sz="1300" dirty="0" smtClean="0">
                <a:latin typeface="Times New Roman" pitchFamily="18" charset="0"/>
                <a:cs typeface="Times New Roman" pitchFamily="18" charset="0"/>
              </a:rPr>
              <a:t>МКД и ЖД,  при отсутствии централизованного теплоснабжения (только отопление) в размере 5 189,69 руб./1000,00 м</a:t>
            </a:r>
            <a:r>
              <a:rPr lang="ru-RU" sz="1300" baseline="30000" dirty="0" smtClean="0">
                <a:latin typeface="Times New Roman" pitchFamily="18" charset="0"/>
                <a:cs typeface="Times New Roman" pitchFamily="18" charset="0"/>
              </a:rPr>
              <a:t>3</a:t>
            </a:r>
          </a:p>
          <a:p>
            <a:pPr marL="0" indent="355600" algn="just"/>
            <a:r>
              <a:rPr lang="ru-RU" sz="1300" dirty="0" smtClean="0">
                <a:latin typeface="Times New Roman" pitchFamily="18" charset="0"/>
                <a:cs typeface="Times New Roman" pitchFamily="18" charset="0"/>
              </a:rPr>
              <a:t>МКД и ЖД, оборудованные газовой плитой и не оборудованные газовым водонагревателем при отсутствии централизованного ГВ, при наличии централизованном теплоснабжения в размере 5 189,69 руб./1000,00 м</a:t>
            </a:r>
            <a:r>
              <a:rPr lang="ru-RU" sz="1300" baseline="30000" dirty="0" smtClean="0">
                <a:latin typeface="Times New Roman" pitchFamily="18" charset="0"/>
                <a:cs typeface="Times New Roman" pitchFamily="18" charset="0"/>
              </a:rPr>
              <a:t>3</a:t>
            </a:r>
          </a:p>
          <a:p>
            <a:pPr marL="0" indent="355600" algn="just"/>
            <a:r>
              <a:rPr lang="ru-RU" sz="1300" dirty="0" smtClean="0">
                <a:latin typeface="Times New Roman" pitchFamily="18" charset="0"/>
                <a:cs typeface="Times New Roman" pitchFamily="18" charset="0"/>
              </a:rPr>
              <a:t>МКД и ЖД, газовым водонагревателем при отсутствии централизованного ГВ, при наличии централизованном теплоснабжения в размере 5 189,69 руб./1000,00 м</a:t>
            </a:r>
            <a:r>
              <a:rPr lang="ru-RU" sz="1300" baseline="30000" dirty="0" smtClean="0">
                <a:latin typeface="Times New Roman" pitchFamily="18" charset="0"/>
                <a:cs typeface="Times New Roman" pitchFamily="18" charset="0"/>
              </a:rPr>
              <a:t>3</a:t>
            </a:r>
            <a:endParaRPr lang="ru-RU" sz="1300" dirty="0" smtClean="0">
              <a:latin typeface="Times New Roman" pitchFamily="18" charset="0"/>
              <a:cs typeface="Times New Roman" pitchFamily="18" charset="0"/>
            </a:endParaRPr>
          </a:p>
          <a:p>
            <a:pPr marL="0" indent="355600" algn="just"/>
            <a:r>
              <a:rPr lang="ru-RU" sz="1300" dirty="0" smtClean="0">
                <a:latin typeface="Times New Roman" pitchFamily="18" charset="0"/>
                <a:cs typeface="Times New Roman" pitchFamily="18" charset="0"/>
              </a:rPr>
              <a:t>МКД и ЖД, оборудованные газовой плитой и газовым водонагревателем при отсутствии централизованного ГВ, при наличии централизованном теплоснабжения в размере 5 189,69 руб./1000,00 м</a:t>
            </a:r>
            <a:r>
              <a:rPr lang="ru-RU" sz="1300" baseline="30000" dirty="0" smtClean="0">
                <a:latin typeface="Times New Roman" pitchFamily="18" charset="0"/>
                <a:cs typeface="Times New Roman" pitchFamily="18" charset="0"/>
              </a:rPr>
              <a:t>3</a:t>
            </a:r>
            <a:endParaRPr lang="ru-RU" sz="1300" dirty="0" smtClean="0">
              <a:latin typeface="Times New Roman" pitchFamily="18" charset="0"/>
              <a:cs typeface="Times New Roman" pitchFamily="18" charset="0"/>
            </a:endParaRPr>
          </a:p>
          <a:p>
            <a:pPr marL="0" indent="355600" algn="just"/>
            <a:r>
              <a:rPr lang="ru-RU" sz="1300" dirty="0" smtClean="0">
                <a:latin typeface="Times New Roman" pitchFamily="18" charset="0"/>
                <a:cs typeface="Times New Roman" pitchFamily="18" charset="0"/>
              </a:rPr>
              <a:t>МКД и ЖД, оборудованные газовой плитой при централизованном теплоснабжении и ГВ в размере 5 189,69 руб./1000,00 м</a:t>
            </a:r>
            <a:r>
              <a:rPr lang="ru-RU" sz="1300" baseline="30000" dirty="0" smtClean="0">
                <a:latin typeface="Times New Roman" pitchFamily="18" charset="0"/>
                <a:cs typeface="Times New Roman" pitchFamily="18" charset="0"/>
              </a:rPr>
              <a:t>3</a:t>
            </a:r>
            <a:endParaRPr lang="ru-RU" sz="1300" dirty="0" smtClean="0">
              <a:latin typeface="Times New Roman" pitchFamily="18" charset="0"/>
              <a:cs typeface="Times New Roman" pitchFamily="18" charset="0"/>
            </a:endParaRPr>
          </a:p>
          <a:p>
            <a:pPr marL="0" indent="355600" algn="just">
              <a:buNone/>
            </a:pPr>
            <a:r>
              <a:rPr lang="ru-RU" sz="1300" dirty="0" smtClean="0">
                <a:latin typeface="Times New Roman" pitchFamily="18" charset="0"/>
                <a:cs typeface="Times New Roman" pitchFamily="18" charset="0"/>
              </a:rPr>
              <a:t> </a:t>
            </a:r>
            <a:endParaRPr lang="ru-RU" sz="1300" dirty="0" smtClean="0">
              <a:solidFill>
                <a:srgbClr val="FF0000"/>
              </a:solidFill>
              <a:latin typeface="Times New Roman" pitchFamily="18" charset="0"/>
              <a:cs typeface="Times New Roman" pitchFamily="18" charset="0"/>
            </a:endParaRPr>
          </a:p>
          <a:p>
            <a:pPr marL="0" indent="355600" algn="just">
              <a:lnSpc>
                <a:spcPct val="150000"/>
              </a:lnSpc>
              <a:buNone/>
            </a:pPr>
            <a:endParaRPr lang="ru-RU" sz="1300" dirty="0" smtClean="0">
              <a:latin typeface="Times New Roman" pitchFamily="18" charset="0"/>
              <a:cs typeface="Times New Roman" pitchFamily="18" charset="0"/>
            </a:endParaRPr>
          </a:p>
          <a:p>
            <a:pPr marL="0" indent="355600" algn="just">
              <a:buNone/>
            </a:pPr>
            <a:endParaRPr lang="ru-RU" sz="1300" dirty="0">
              <a:latin typeface="Times New Roman" pitchFamily="18" charset="0"/>
              <a:cs typeface="Times New Roman" pitchFamily="18" charset="0"/>
            </a:endParaRPr>
          </a:p>
        </p:txBody>
      </p:sp>
      <p:pic>
        <p:nvPicPr>
          <p:cNvPr id="4" name="Рисунок 3" descr="1.jpg"/>
          <p:cNvPicPr>
            <a:picLocks noChangeAspect="1"/>
          </p:cNvPicPr>
          <p:nvPr/>
        </p:nvPicPr>
        <p:blipFill>
          <a:blip r:embed="rId2"/>
          <a:stretch>
            <a:fillRect/>
          </a:stretch>
        </p:blipFill>
        <p:spPr>
          <a:xfrm>
            <a:off x="642910" y="714356"/>
            <a:ext cx="7254240" cy="2060448"/>
          </a:xfrm>
          <a:prstGeom prst="rect">
            <a:avLst/>
          </a:prstGeom>
        </p:spPr>
      </p:pic>
      <p:sp>
        <p:nvSpPr>
          <p:cNvPr id="5" name="Прямоугольник 4"/>
          <p:cNvSpPr/>
          <p:nvPr/>
        </p:nvSpPr>
        <p:spPr>
          <a:xfrm>
            <a:off x="714348" y="2143116"/>
            <a:ext cx="4000528" cy="214314"/>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543824" cy="439718"/>
          </a:xfrm>
        </p:spPr>
        <p:txBody>
          <a:bodyPr>
            <a:normAutofit fontScale="90000"/>
          </a:bodyPr>
          <a:lstStyle/>
          <a:p>
            <a:pPr algn="ctr"/>
            <a:r>
              <a:rPr lang="ru-RU" dirty="0" smtClean="0"/>
              <a:t>Расчет газа (отопление)</a:t>
            </a:r>
            <a:endParaRPr lang="ru-RU" dirty="0"/>
          </a:p>
        </p:txBody>
      </p:sp>
      <p:sp>
        <p:nvSpPr>
          <p:cNvPr id="3" name="Содержимое 2"/>
          <p:cNvSpPr>
            <a:spLocks noGrp="1"/>
          </p:cNvSpPr>
          <p:nvPr>
            <p:ph sz="quarter" idx="1"/>
          </p:nvPr>
        </p:nvSpPr>
        <p:spPr>
          <a:xfrm>
            <a:off x="142844" y="642918"/>
            <a:ext cx="8715436" cy="5857916"/>
          </a:xfrm>
        </p:spPr>
        <p:txBody>
          <a:bodyPr/>
          <a:lstStyle/>
          <a:p>
            <a:pPr marL="0" indent="355600" algn="just">
              <a:lnSpc>
                <a:spcPct val="150000"/>
              </a:lnSpc>
              <a:buNone/>
            </a:pPr>
            <a:endParaRPr lang="ru-RU" sz="1300" dirty="0" smtClean="0">
              <a:latin typeface="Times New Roman" pitchFamily="18" charset="0"/>
              <a:cs typeface="Times New Roman" pitchFamily="18" charset="0"/>
            </a:endParaRPr>
          </a:p>
          <a:p>
            <a:pPr marL="0" indent="355600" algn="just">
              <a:buNone/>
            </a:pPr>
            <a:endParaRPr lang="ru-RU" sz="1400" dirty="0" smtClean="0"/>
          </a:p>
          <a:p>
            <a:pPr marL="0" indent="355600" algn="just">
              <a:buNone/>
            </a:pPr>
            <a:endParaRPr lang="ru-RU" sz="1400" dirty="0" smtClean="0"/>
          </a:p>
          <a:p>
            <a:pPr marL="0" indent="355600" algn="just">
              <a:buNone/>
            </a:pPr>
            <a:endParaRPr lang="ru-RU" sz="1400" dirty="0" smtClean="0"/>
          </a:p>
          <a:p>
            <a:pPr marL="0" indent="355600" algn="just">
              <a:lnSpc>
                <a:spcPct val="150000"/>
              </a:lnSpc>
              <a:buNone/>
            </a:pPr>
            <a:r>
              <a:rPr lang="ru-RU" sz="1400" dirty="0" smtClean="0">
                <a:latin typeface="Times New Roman" pitchFamily="18" charset="0"/>
                <a:cs typeface="Times New Roman" pitchFamily="18" charset="0"/>
              </a:rPr>
              <a:t>На примере дома при отсутствии централизованного теплоснабжения (только отопление) приведем порядок расчета платы за газ:</a:t>
            </a:r>
          </a:p>
          <a:p>
            <a:pPr marL="0" indent="355600" algn="just">
              <a:lnSpc>
                <a:spcPct val="150000"/>
              </a:lnSpc>
              <a:buNone/>
            </a:pPr>
            <a:r>
              <a:rPr lang="ru-RU" sz="1300" dirty="0" smtClean="0">
                <a:latin typeface="Times New Roman" pitchFamily="18" charset="0"/>
                <a:cs typeface="Times New Roman" pitchFamily="18" charset="0"/>
              </a:rPr>
              <a:t>0,250 м</a:t>
            </a:r>
            <a:r>
              <a:rPr lang="ru-RU" sz="1300" baseline="30000" dirty="0" smtClean="0">
                <a:latin typeface="Times New Roman" pitchFamily="18" charset="0"/>
                <a:cs typeface="Times New Roman" pitchFamily="18" charset="0"/>
              </a:rPr>
              <a:t>3</a:t>
            </a:r>
            <a:r>
              <a:rPr lang="ru-RU"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(фактическое </a:t>
            </a:r>
            <a:r>
              <a:rPr lang="ru-RU" sz="1300" dirty="0" smtClean="0">
                <a:latin typeface="Times New Roman" pitchFamily="18" charset="0"/>
                <a:cs typeface="Times New Roman" pitchFamily="18" charset="0"/>
              </a:rPr>
              <a:t>потребление по ИПУ) </a:t>
            </a:r>
            <a:r>
              <a:rPr lang="ru-RU" sz="1300" dirty="0" smtClean="0">
                <a:latin typeface="Times New Roman" pitchFamily="18" charset="0"/>
                <a:cs typeface="Times New Roman" pitchFamily="18" charset="0"/>
              </a:rPr>
              <a:t>* 5 189,69 руб. (тариф) </a:t>
            </a:r>
            <a:r>
              <a:rPr lang="ru-RU" sz="1300" dirty="0" smtClean="0">
                <a:latin typeface="Times New Roman" pitchFamily="18" charset="0"/>
                <a:cs typeface="Times New Roman" pitchFamily="18" charset="0"/>
              </a:rPr>
              <a:t>= </a:t>
            </a:r>
            <a:r>
              <a:rPr lang="ru-RU" sz="1300" b="1" dirty="0" smtClean="0">
                <a:latin typeface="Times New Roman" pitchFamily="18" charset="0"/>
                <a:cs typeface="Times New Roman" pitchFamily="18" charset="0"/>
              </a:rPr>
              <a:t>1 </a:t>
            </a:r>
            <a:r>
              <a:rPr lang="ru-RU" sz="1300" b="1" dirty="0" smtClean="0">
                <a:latin typeface="Times New Roman" pitchFamily="18" charset="0"/>
                <a:cs typeface="Times New Roman" pitchFamily="18" charset="0"/>
              </a:rPr>
              <a:t>297, 42 руб.</a:t>
            </a:r>
          </a:p>
          <a:p>
            <a:pPr marL="0" indent="355600" algn="just">
              <a:lnSpc>
                <a:spcPct val="150000"/>
              </a:lnSpc>
              <a:buNone/>
            </a:pPr>
            <a:r>
              <a:rPr lang="ru-RU" sz="1400" dirty="0" smtClean="0">
                <a:latin typeface="Times New Roman" pitchFamily="18" charset="0"/>
                <a:cs typeface="Times New Roman" pitchFamily="18" charset="0"/>
              </a:rPr>
              <a:t>Пример расчета платы за газ по нормативу:</a:t>
            </a:r>
          </a:p>
          <a:p>
            <a:pPr marL="0" indent="355600" algn="just">
              <a:lnSpc>
                <a:spcPct val="150000"/>
              </a:lnSpc>
              <a:buNone/>
            </a:pPr>
            <a:r>
              <a:rPr lang="ru-RU" sz="1300" dirty="0" smtClean="0">
                <a:latin typeface="Times New Roman" pitchFamily="18" charset="0"/>
                <a:cs typeface="Times New Roman" pitchFamily="18" charset="0"/>
              </a:rPr>
              <a:t>62,30 м</a:t>
            </a:r>
            <a:r>
              <a:rPr lang="ru-RU" sz="1300" baseline="30000" dirty="0" smtClean="0">
                <a:latin typeface="Times New Roman" pitchFamily="18" charset="0"/>
                <a:cs typeface="Times New Roman" pitchFamily="18" charset="0"/>
              </a:rPr>
              <a:t>2</a:t>
            </a:r>
            <a:r>
              <a:rPr lang="ru-RU" sz="1300" dirty="0" smtClean="0">
                <a:latin typeface="Times New Roman" pitchFamily="18" charset="0"/>
                <a:cs typeface="Times New Roman" pitchFamily="18" charset="0"/>
              </a:rPr>
              <a:t> (площадь дома) </a:t>
            </a:r>
            <a:r>
              <a:rPr lang="ru-RU" sz="1300" dirty="0" smtClean="0">
                <a:latin typeface="Times New Roman" pitchFamily="18" charset="0"/>
                <a:cs typeface="Times New Roman" pitchFamily="18" charset="0"/>
              </a:rPr>
              <a:t>* 0,0085 (норматив потребления) * 5 189,69 руб. (тариф) </a:t>
            </a:r>
            <a:r>
              <a:rPr lang="ru-RU" sz="1300" dirty="0" smtClean="0">
                <a:latin typeface="Times New Roman" pitchFamily="18" charset="0"/>
                <a:cs typeface="Times New Roman" pitchFamily="18" charset="0"/>
              </a:rPr>
              <a:t>= </a:t>
            </a:r>
            <a:r>
              <a:rPr lang="ru-RU" sz="1300" b="1" dirty="0" smtClean="0">
                <a:latin typeface="Times New Roman" pitchFamily="18" charset="0"/>
                <a:cs typeface="Times New Roman" pitchFamily="18" charset="0"/>
              </a:rPr>
              <a:t>2 748,20 руб</a:t>
            </a:r>
            <a:r>
              <a:rPr lang="ru-RU" sz="1300" b="1" dirty="0" smtClean="0">
                <a:latin typeface="Times New Roman" pitchFamily="18" charset="0"/>
                <a:cs typeface="Times New Roman" pitchFamily="18" charset="0"/>
              </a:rPr>
              <a:t>.</a:t>
            </a:r>
          </a:p>
          <a:p>
            <a:pPr marL="0" indent="355600" algn="just">
              <a:lnSpc>
                <a:spcPct val="150000"/>
              </a:lnSpc>
              <a:buNone/>
            </a:pPr>
            <a:endParaRPr lang="ru-RU" sz="1300" b="1" dirty="0" smtClean="0">
              <a:latin typeface="Times New Roman" pitchFamily="18" charset="0"/>
              <a:cs typeface="Times New Roman" pitchFamily="18" charset="0"/>
            </a:endParaRPr>
          </a:p>
          <a:p>
            <a:pPr marL="0" indent="355600" algn="just">
              <a:lnSpc>
                <a:spcPct val="150000"/>
              </a:lnSpc>
              <a:buNone/>
            </a:pPr>
            <a:endParaRPr lang="ru-RU" sz="1300" b="1" dirty="0" smtClean="0">
              <a:latin typeface="Times New Roman" pitchFamily="18" charset="0"/>
              <a:cs typeface="Times New Roman" pitchFamily="18" charset="0"/>
            </a:endParaRPr>
          </a:p>
          <a:p>
            <a:pPr marL="0" indent="355600" algn="just">
              <a:lnSpc>
                <a:spcPct val="150000"/>
              </a:lnSpc>
              <a:buNone/>
            </a:pPr>
            <a:endParaRPr lang="ru-RU" sz="1300" b="1" dirty="0">
              <a:latin typeface="Times New Roman" pitchFamily="18" charset="0"/>
              <a:cs typeface="Times New Roman" pitchFamily="18" charset="0"/>
            </a:endParaRPr>
          </a:p>
        </p:txBody>
      </p:sp>
      <p:pic>
        <p:nvPicPr>
          <p:cNvPr id="10" name="Рисунок 9" descr="2.jpg"/>
          <p:cNvPicPr>
            <a:picLocks noChangeAspect="1"/>
          </p:cNvPicPr>
          <p:nvPr/>
        </p:nvPicPr>
        <p:blipFill>
          <a:blip r:embed="rId2"/>
          <a:stretch>
            <a:fillRect/>
          </a:stretch>
        </p:blipFill>
        <p:spPr>
          <a:xfrm>
            <a:off x="1571604" y="714356"/>
            <a:ext cx="5205984" cy="1024128"/>
          </a:xfrm>
          <a:prstGeom prst="rect">
            <a:avLst/>
          </a:prstGeom>
        </p:spPr>
      </p:pic>
      <p:sp>
        <p:nvSpPr>
          <p:cNvPr id="5" name="Прямоугольник 4"/>
          <p:cNvSpPr/>
          <p:nvPr/>
        </p:nvSpPr>
        <p:spPr>
          <a:xfrm>
            <a:off x="142844" y="2000240"/>
            <a:ext cx="8572560" cy="3462486"/>
          </a:xfrm>
          <a:prstGeom prst="rect">
            <a:avLst/>
          </a:prstGeom>
        </p:spPr>
        <p:txBody>
          <a:bodyPr wrap="square">
            <a:spAutoFit/>
          </a:bodyPr>
          <a:lstStyle/>
          <a:p>
            <a:endParaRPr lang="ru-RU" sz="1300" dirty="0" smtClean="0">
              <a:latin typeface="Times New Roman" pitchFamily="18" charset="0"/>
              <a:cs typeface="Times New Roman" pitchFamily="18" charset="0"/>
            </a:endParaRPr>
          </a:p>
          <a:p>
            <a:endParaRPr lang="ru-RU" sz="1300" dirty="0" smtClean="0">
              <a:latin typeface="Times New Roman" pitchFamily="18" charset="0"/>
              <a:cs typeface="Times New Roman" pitchFamily="18" charset="0"/>
            </a:endParaRPr>
          </a:p>
          <a:p>
            <a:endParaRPr lang="ru-RU" sz="1300" dirty="0" smtClean="0">
              <a:latin typeface="Times New Roman" pitchFamily="18" charset="0"/>
              <a:cs typeface="Times New Roman" pitchFamily="18" charset="0"/>
            </a:endParaRPr>
          </a:p>
          <a:p>
            <a:endParaRPr lang="ru-RU" sz="1300" dirty="0" smtClean="0">
              <a:latin typeface="Times New Roman" pitchFamily="18" charset="0"/>
              <a:cs typeface="Times New Roman" pitchFamily="18" charset="0"/>
            </a:endParaRPr>
          </a:p>
          <a:p>
            <a:endParaRPr lang="ru-RU" sz="1300" dirty="0" smtClean="0">
              <a:latin typeface="Times New Roman" pitchFamily="18" charset="0"/>
              <a:cs typeface="Times New Roman" pitchFamily="18" charset="0"/>
            </a:endParaRPr>
          </a:p>
          <a:p>
            <a:endParaRPr lang="ru-RU" sz="1300" dirty="0" smtClean="0">
              <a:latin typeface="Times New Roman" pitchFamily="18" charset="0"/>
              <a:cs typeface="Times New Roman" pitchFamily="18" charset="0"/>
            </a:endParaRPr>
          </a:p>
          <a:p>
            <a:pPr algn="just">
              <a:lnSpc>
                <a:spcPct val="150000"/>
              </a:lnSpc>
            </a:pPr>
            <a:r>
              <a:rPr lang="ru-RU" sz="1300" dirty="0" smtClean="0">
                <a:latin typeface="Times New Roman" pitchFamily="18" charset="0"/>
                <a:cs typeface="Times New Roman" pitchFamily="18" charset="0"/>
              </a:rPr>
              <a:t>                           </a:t>
            </a:r>
          </a:p>
          <a:p>
            <a:pPr algn="just">
              <a:lnSpc>
                <a:spcPct val="150000"/>
              </a:lnSpc>
            </a:pPr>
            <a:r>
              <a:rPr lang="ru-RU" sz="1300" dirty="0" smtClean="0">
                <a:latin typeface="Times New Roman" pitchFamily="18" charset="0"/>
                <a:cs typeface="Times New Roman" pitchFamily="18" charset="0"/>
              </a:rPr>
              <a:t>                        </a:t>
            </a:r>
          </a:p>
          <a:p>
            <a:pPr algn="just">
              <a:lnSpc>
                <a:spcPct val="150000"/>
              </a:lnSpc>
            </a:pPr>
            <a:endParaRPr lang="ru-RU" sz="1300" b="1" i="1" dirty="0" smtClean="0">
              <a:latin typeface="Times New Roman" pitchFamily="18" charset="0"/>
              <a:cs typeface="Times New Roman" pitchFamily="18" charset="0"/>
            </a:endParaRPr>
          </a:p>
          <a:p>
            <a:pPr algn="just">
              <a:lnSpc>
                <a:spcPct val="150000"/>
              </a:lnSpc>
            </a:pPr>
            <a:endParaRPr lang="ru-RU" sz="1300" b="1" i="1" dirty="0" smtClean="0">
              <a:latin typeface="Times New Roman" pitchFamily="18" charset="0"/>
              <a:cs typeface="Times New Roman" pitchFamily="18" charset="0"/>
            </a:endParaRPr>
          </a:p>
          <a:p>
            <a:pPr algn="just">
              <a:lnSpc>
                <a:spcPct val="150000"/>
              </a:lnSpc>
            </a:pPr>
            <a:r>
              <a:rPr lang="ru-RU" sz="1300" b="1" i="1" dirty="0" smtClean="0">
                <a:latin typeface="Times New Roman" pitchFamily="18" charset="0"/>
                <a:cs typeface="Times New Roman" pitchFamily="18" charset="0"/>
              </a:rPr>
              <a:t>                   </a:t>
            </a:r>
            <a:r>
              <a:rPr lang="ru-RU" sz="1400" b="1" i="1" dirty="0" smtClean="0">
                <a:latin typeface="Times New Roman" pitchFamily="18" charset="0"/>
                <a:cs typeface="Times New Roman" pitchFamily="18" charset="0"/>
              </a:rPr>
              <a:t>Для  ознакомления с прейскурантом цен на услуги; тарифы на обслуживание (ВДГО); стоимости работ, услуг по строительству и подключению газового оборудования; АО «</a:t>
            </a:r>
            <a:r>
              <a:rPr lang="ru-RU" sz="1400" b="1" i="1" dirty="0" err="1" smtClean="0">
                <a:latin typeface="Times New Roman" pitchFamily="18" charset="0"/>
                <a:cs typeface="Times New Roman" pitchFamily="18" charset="0"/>
              </a:rPr>
              <a:t>Когалымгоргаз</a:t>
            </a:r>
            <a:r>
              <a:rPr lang="ru-RU" sz="1400" b="1" i="1" dirty="0" smtClean="0">
                <a:latin typeface="Times New Roman" pitchFamily="18" charset="0"/>
                <a:cs typeface="Times New Roman" pitchFamily="18" charset="0"/>
              </a:rPr>
              <a:t>» и др. рекомендуем вам зайти на адрес страницы в сети </a:t>
            </a:r>
            <a:r>
              <a:rPr lang="en-US" sz="1400" b="1" i="1" dirty="0" smtClean="0">
                <a:solidFill>
                  <a:srgbClr val="FF0000"/>
                </a:solidFill>
                <a:latin typeface="Times New Roman" pitchFamily="18" charset="0"/>
                <a:cs typeface="Times New Roman" pitchFamily="18" charset="0"/>
              </a:rPr>
              <a:t>https://koggaz.ucoz.ru/</a:t>
            </a:r>
            <a:r>
              <a:rPr lang="ru-RU" sz="1400" b="1" i="1" dirty="0" smtClean="0">
                <a:solidFill>
                  <a:srgbClr val="FF0000"/>
                </a:solidFill>
                <a:latin typeface="Times New Roman" pitchFamily="18" charset="0"/>
                <a:cs typeface="Times New Roman" pitchFamily="18" charset="0"/>
              </a:rPr>
              <a:t>Клиентам</a:t>
            </a:r>
            <a:r>
              <a:rPr lang="ru-RU" sz="1300" b="1" i="1" dirty="0" smtClean="0">
                <a:solidFill>
                  <a:srgbClr val="FF0000"/>
                </a:solidFill>
                <a:latin typeface="Times New Roman" pitchFamily="18" charset="0"/>
                <a:cs typeface="Times New Roman" pitchFamily="18" charset="0"/>
              </a:rPr>
              <a:t>.</a:t>
            </a:r>
            <a:endParaRPr lang="ru-RU" sz="1300" b="1" i="1" dirty="0"/>
          </a:p>
        </p:txBody>
      </p:sp>
      <p:sp>
        <p:nvSpPr>
          <p:cNvPr id="6" name="Стрелка вправо 5"/>
          <p:cNvSpPr/>
          <p:nvPr/>
        </p:nvSpPr>
        <p:spPr>
          <a:xfrm>
            <a:off x="142844" y="4500570"/>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jpg"/>
          <p:cNvPicPr>
            <a:picLocks noChangeAspect="1"/>
          </p:cNvPicPr>
          <p:nvPr/>
        </p:nvPicPr>
        <p:blipFill>
          <a:blip r:embed="rId2"/>
          <a:stretch>
            <a:fillRect/>
          </a:stretch>
        </p:blipFill>
        <p:spPr>
          <a:xfrm>
            <a:off x="369552" y="571480"/>
            <a:ext cx="8286690" cy="5357850"/>
          </a:xfrm>
          <a:prstGeom prst="rect">
            <a:avLst/>
          </a:prstGeom>
        </p:spPr>
      </p:pic>
      <p:sp>
        <p:nvSpPr>
          <p:cNvPr id="5" name="Скругленный прямоугольник 4"/>
          <p:cNvSpPr/>
          <p:nvPr/>
        </p:nvSpPr>
        <p:spPr>
          <a:xfrm>
            <a:off x="6215074" y="500042"/>
            <a:ext cx="928694" cy="5072098"/>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7467600" cy="1143000"/>
          </a:xfrm>
        </p:spPr>
        <p:txBody>
          <a:bodyPr/>
          <a:lstStyle/>
          <a:p>
            <a:pPr algn="ctr"/>
            <a:r>
              <a:rPr lang="ru-RU" sz="2400" dirty="0" smtClean="0"/>
              <a:t>Сведения о перерасчетах (доначисления +, уменьшения -) </a:t>
            </a:r>
            <a:endParaRPr lang="ru-RU" sz="2400" dirty="0"/>
          </a:p>
        </p:txBody>
      </p:sp>
      <p:sp>
        <p:nvSpPr>
          <p:cNvPr id="3" name="Содержимое 2"/>
          <p:cNvSpPr>
            <a:spLocks noGrp="1"/>
          </p:cNvSpPr>
          <p:nvPr>
            <p:ph sz="quarter" idx="1"/>
          </p:nvPr>
        </p:nvSpPr>
        <p:spPr>
          <a:xfrm>
            <a:off x="457200" y="1600200"/>
            <a:ext cx="8229600" cy="4873752"/>
          </a:xfrm>
        </p:spPr>
        <p:txBody>
          <a:bodyPr/>
          <a:lstStyle/>
          <a:p>
            <a:pPr marL="0" algn="just">
              <a:buNone/>
            </a:pPr>
            <a:r>
              <a:rPr lang="ru-RU" sz="1200" dirty="0" smtClean="0"/>
              <a:t>            </a:t>
            </a:r>
            <a:r>
              <a:rPr lang="ru-RU" sz="1600" dirty="0" smtClean="0">
                <a:latin typeface="Times New Roman" pitchFamily="18" charset="0"/>
                <a:cs typeface="Times New Roman" pitchFamily="18" charset="0"/>
              </a:rPr>
              <a:t>Включает в себя сведения о перерасчетах платы по каждому виду услуг в расчетном периоде. </a:t>
            </a:r>
          </a:p>
          <a:p>
            <a:pPr marL="0" algn="just">
              <a:buNone/>
            </a:pPr>
            <a:r>
              <a:rPr lang="ru-RU" sz="1600" dirty="0" smtClean="0">
                <a:latin typeface="Times New Roman" pitchFamily="18" charset="0"/>
                <a:cs typeface="Times New Roman" pitchFamily="18" charset="0"/>
              </a:rPr>
              <a:t>           В соответствии с </a:t>
            </a:r>
            <a:r>
              <a:rPr lang="ru-RU" sz="1600" u="sng" dirty="0" smtClean="0">
                <a:latin typeface="Times New Roman" pitchFamily="18" charset="0"/>
                <a:cs typeface="Times New Roman" pitchFamily="18" charset="0"/>
              </a:rPr>
              <a:t>подпунктом "ж" пункта 69</a:t>
            </a:r>
            <a:r>
              <a:rPr lang="ru-RU" sz="1600" dirty="0" smtClean="0">
                <a:latin typeface="Times New Roman" pitchFamily="18" charset="0"/>
                <a:cs typeface="Times New Roman" pitchFamily="18" charset="0"/>
              </a:rPr>
              <a:t> Правил предоставления коммунальных услуг сведения о перерасчетах (доначисления +, уменьшения -) включаются сведения о перерасчетах платы за коммунальные услуги, в том числе в связи с:</a:t>
            </a:r>
          </a:p>
          <a:p>
            <a:pPr marL="0" algn="just">
              <a:buNone/>
            </a:pPr>
            <a:r>
              <a:rPr lang="ru-RU" sz="1600" dirty="0" smtClean="0">
                <a:latin typeface="Times New Roman" pitchFamily="18" charset="0"/>
                <a:cs typeface="Times New Roman" pitchFamily="18" charset="0"/>
              </a:rPr>
              <a:t>            а) пользованием жилым помещением временно проживающими потребителями;</a:t>
            </a:r>
          </a:p>
          <a:p>
            <a:pPr marL="0" algn="just">
              <a:buNone/>
            </a:pPr>
            <a:r>
              <a:rPr lang="ru-RU" sz="1600" dirty="0" smtClean="0">
                <a:latin typeface="Times New Roman" pitchFamily="18" charset="0"/>
                <a:cs typeface="Times New Roman" pitchFamily="18" charset="0"/>
              </a:rPr>
              <a:t>            б) предоставлением коммунальных услуг ненадлежащего качества и (или) с перерывами, превышающими установленную продолжительность;</a:t>
            </a:r>
          </a:p>
          <a:p>
            <a:pPr marL="0" algn="just">
              <a:buNone/>
            </a:pPr>
            <a:r>
              <a:rPr lang="ru-RU" sz="1600" dirty="0" smtClean="0">
                <a:latin typeface="Times New Roman" pitchFamily="18" charset="0"/>
                <a:cs typeface="Times New Roman" pitchFamily="18" charset="0"/>
              </a:rPr>
              <a:t>           в) временным отсутствием потребителя в занимаемом жилом помещении, не оборудованном индивидуальными и (или) общими (квартирными) приборами учета;</a:t>
            </a:r>
          </a:p>
          <a:p>
            <a:pPr marL="0" algn="just">
              <a:buNone/>
            </a:pPr>
            <a:r>
              <a:rPr lang="ru-RU" sz="1600" dirty="0" smtClean="0">
                <a:latin typeface="Times New Roman" pitchFamily="18" charset="0"/>
                <a:cs typeface="Times New Roman" pitchFamily="18" charset="0"/>
              </a:rPr>
              <a:t>            г) уплатой исполнителем потребителю неустоек (штрафов, пеней), установленных федеральными законами и договором, содержащим положения о предоставлении коммунальных услуг;</a:t>
            </a:r>
          </a:p>
          <a:p>
            <a:pPr marL="0" algn="just">
              <a:buNone/>
            </a:pP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a:t>
            </a:r>
            <a:r>
              <a:rPr lang="ru-RU" sz="1600" dirty="0" smtClean="0">
                <a:latin typeface="Times New Roman" pitchFamily="18" charset="0"/>
                <a:cs typeface="Times New Roman" pitchFamily="18" charset="0"/>
              </a:rPr>
              <a:t>) иными основаниями, установленными в </a:t>
            </a:r>
            <a:r>
              <a:rPr lang="ru-RU" sz="1600" u="sng" dirty="0" smtClean="0">
                <a:latin typeface="Times New Roman" pitchFamily="18" charset="0"/>
                <a:cs typeface="Times New Roman" pitchFamily="18" charset="0"/>
              </a:rPr>
              <a:t>Правилах</a:t>
            </a:r>
            <a:r>
              <a:rPr lang="ru-RU" sz="1600" dirty="0" smtClean="0">
                <a:latin typeface="Times New Roman" pitchFamily="18" charset="0"/>
                <a:cs typeface="Times New Roman" pitchFamily="18" charset="0"/>
              </a:rPr>
              <a:t> предоставления коммунальных услуг.</a:t>
            </a:r>
          </a:p>
          <a:p>
            <a:pPr marL="0">
              <a:buNone/>
            </a:pPr>
            <a:endParaRPr lang="ru-RU"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jpg"/>
          <p:cNvPicPr>
            <a:picLocks noChangeAspect="1"/>
          </p:cNvPicPr>
          <p:nvPr/>
        </p:nvPicPr>
        <p:blipFill>
          <a:blip r:embed="rId2"/>
          <a:stretch>
            <a:fillRect/>
          </a:stretch>
        </p:blipFill>
        <p:spPr>
          <a:xfrm>
            <a:off x="41944" y="500042"/>
            <a:ext cx="8387708" cy="5423164"/>
          </a:xfrm>
          <a:prstGeom prst="rect">
            <a:avLst/>
          </a:prstGeom>
        </p:spPr>
      </p:pic>
      <p:sp>
        <p:nvSpPr>
          <p:cNvPr id="7" name="Скругленный прямоугольник 6"/>
          <p:cNvSpPr/>
          <p:nvPr/>
        </p:nvSpPr>
        <p:spPr>
          <a:xfrm>
            <a:off x="6715140" y="500042"/>
            <a:ext cx="785818" cy="4714908"/>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7467600" cy="1036638"/>
          </a:xfrm>
        </p:spPr>
        <p:txBody>
          <a:bodyPr>
            <a:normAutofit fontScale="90000"/>
          </a:bodyPr>
          <a:lstStyle/>
          <a:p>
            <a:pPr algn="ctr"/>
            <a:r>
              <a:rPr lang="ru-RU" sz="3200" dirty="0" smtClean="0"/>
              <a:t>СВЕДЕНИЯ О ПЕРЕПЛАТЕ (-) ИЛИ ДОЛГЕ (+)</a:t>
            </a:r>
            <a:endParaRPr lang="ru-RU" dirty="0"/>
          </a:p>
        </p:txBody>
      </p:sp>
      <p:sp>
        <p:nvSpPr>
          <p:cNvPr id="3" name="Содержимое 2"/>
          <p:cNvSpPr>
            <a:spLocks noGrp="1"/>
          </p:cNvSpPr>
          <p:nvPr>
            <p:ph sz="quarter" idx="1"/>
          </p:nvPr>
        </p:nvSpPr>
        <p:spPr>
          <a:xfrm>
            <a:off x="457200" y="1295400"/>
            <a:ext cx="8382000" cy="5334000"/>
          </a:xfrm>
        </p:spPr>
        <p:txBody>
          <a:bodyPr/>
          <a:lstStyle/>
          <a:p>
            <a:pPr algn="ctr">
              <a:buNone/>
            </a:pPr>
            <a:r>
              <a:rPr lang="ru-RU" dirty="0" smtClean="0"/>
              <a:t>В случае внесения авансового платежа денежные средства поступившие от гражданина автоматически распределяются пропорционально текущему начислению.</a:t>
            </a:r>
            <a:endParaRPr lang="ru-RU" dirty="0"/>
          </a:p>
        </p:txBody>
      </p:sp>
      <p:pic>
        <p:nvPicPr>
          <p:cNvPr id="10242" name="Picture 2" descr="http://hitestate.com/sites/default/files/field/gallery/page/12-1.jpg"/>
          <p:cNvPicPr>
            <a:picLocks noChangeAspect="1" noChangeArrowheads="1"/>
          </p:cNvPicPr>
          <p:nvPr/>
        </p:nvPicPr>
        <p:blipFill>
          <a:blip r:embed="rId2" cstate="print"/>
          <a:srcRect/>
          <a:stretch>
            <a:fillRect/>
          </a:stretch>
        </p:blipFill>
        <p:spPr bwMode="auto">
          <a:xfrm>
            <a:off x="1600200" y="2875411"/>
            <a:ext cx="5972175" cy="34540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jpg"/>
          <p:cNvPicPr>
            <a:picLocks noChangeAspect="1"/>
          </p:cNvPicPr>
          <p:nvPr/>
        </p:nvPicPr>
        <p:blipFill>
          <a:blip r:embed="rId2"/>
          <a:stretch>
            <a:fillRect/>
          </a:stretch>
        </p:blipFill>
        <p:spPr>
          <a:xfrm>
            <a:off x="152431" y="571479"/>
            <a:ext cx="8277221" cy="5351727"/>
          </a:xfrm>
          <a:prstGeom prst="rect">
            <a:avLst/>
          </a:prstGeom>
        </p:spPr>
      </p:pic>
      <p:sp>
        <p:nvSpPr>
          <p:cNvPr id="5" name="Скругленный прямоугольник 4"/>
          <p:cNvSpPr/>
          <p:nvPr/>
        </p:nvSpPr>
        <p:spPr>
          <a:xfrm>
            <a:off x="7429520" y="571480"/>
            <a:ext cx="857256" cy="4714908"/>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81000" y="228600"/>
            <a:ext cx="7467600" cy="579438"/>
          </a:xfrm>
        </p:spPr>
        <p:txBody>
          <a:bodyPr/>
          <a:lstStyle/>
          <a:p>
            <a:pPr algn="ctr"/>
            <a:r>
              <a:rPr lang="ru-RU" dirty="0" smtClean="0"/>
              <a:t>ИТОГО К ОПЛАТЕ</a:t>
            </a:r>
            <a:endParaRPr lang="ru-RU" dirty="0"/>
          </a:p>
        </p:txBody>
      </p:sp>
      <p:sp>
        <p:nvSpPr>
          <p:cNvPr id="3" name="Содержимое 2"/>
          <p:cNvSpPr>
            <a:spLocks noGrp="1"/>
          </p:cNvSpPr>
          <p:nvPr>
            <p:ph sz="quarter" idx="1"/>
          </p:nvPr>
        </p:nvSpPr>
        <p:spPr>
          <a:xfrm>
            <a:off x="457200" y="838200"/>
            <a:ext cx="8305800" cy="5635752"/>
          </a:xfrm>
        </p:spPr>
        <p:txBody>
          <a:bodyPr/>
          <a:lstStyle/>
          <a:p>
            <a:pPr marL="0" algn="ctr">
              <a:buNone/>
            </a:pPr>
            <a:r>
              <a:rPr lang="ru-RU" dirty="0" smtClean="0">
                <a:latin typeface="Times New Roman" pitchFamily="18" charset="0"/>
                <a:cs typeface="Times New Roman" pitchFamily="18" charset="0"/>
              </a:rPr>
              <a:t>          </a:t>
            </a:r>
          </a:p>
          <a:p>
            <a:pPr marL="0" algn="ctr">
              <a:buNone/>
            </a:pPr>
            <a:r>
              <a:rPr lang="ru-RU" dirty="0" smtClean="0">
                <a:latin typeface="Times New Roman" pitchFamily="18" charset="0"/>
                <a:cs typeface="Times New Roman" pitchFamily="18" charset="0"/>
              </a:rPr>
              <a:t>В блоке №20 отражена итоговая сумма расчета потребления по каждому платежу за предоставленные жилищно-коммунальные услуги с учётом переплат или долга, а также с учетом перерасчета, если таковые имеются.</a:t>
            </a:r>
            <a:endParaRPr lang="ru-RU" dirty="0">
              <a:latin typeface="Times New Roman" pitchFamily="18" charset="0"/>
              <a:cs typeface="Times New Roman" pitchFamily="18" charset="0"/>
            </a:endParaRPr>
          </a:p>
        </p:txBody>
      </p:sp>
      <p:pic>
        <p:nvPicPr>
          <p:cNvPr id="8194" name="Picture 2" descr="http://rtamala.pnzreg.ru/files/tamala_pnzreg_ru/28_10_2014/dor.jpg"/>
          <p:cNvPicPr>
            <a:picLocks noChangeAspect="1" noChangeArrowheads="1"/>
          </p:cNvPicPr>
          <p:nvPr/>
        </p:nvPicPr>
        <p:blipFill>
          <a:blip r:embed="rId2" cstate="print"/>
          <a:srcRect/>
          <a:stretch>
            <a:fillRect/>
          </a:stretch>
        </p:blipFill>
        <p:spPr bwMode="auto">
          <a:xfrm>
            <a:off x="2362200" y="2895600"/>
            <a:ext cx="3429000" cy="31261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descr="1.jpg"/>
          <p:cNvPicPr>
            <a:picLocks noChangeAspect="1"/>
          </p:cNvPicPr>
          <p:nvPr/>
        </p:nvPicPr>
        <p:blipFill>
          <a:blip r:embed="rId3"/>
          <a:stretch>
            <a:fillRect/>
          </a:stretch>
        </p:blipFill>
        <p:spPr>
          <a:xfrm>
            <a:off x="142844" y="642918"/>
            <a:ext cx="8572560" cy="5000660"/>
          </a:xfrm>
          <a:prstGeom prst="rect">
            <a:avLst/>
          </a:prstGeom>
        </p:spPr>
      </p:pic>
      <p:sp>
        <p:nvSpPr>
          <p:cNvPr id="31" name="Скругленный прямоугольник 30"/>
          <p:cNvSpPr/>
          <p:nvPr/>
        </p:nvSpPr>
        <p:spPr>
          <a:xfrm>
            <a:off x="142844" y="1142984"/>
            <a:ext cx="1857388" cy="285752"/>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Скругленный прямоугольник 40"/>
          <p:cNvSpPr/>
          <p:nvPr/>
        </p:nvSpPr>
        <p:spPr>
          <a:xfrm>
            <a:off x="142844" y="1428736"/>
            <a:ext cx="2000264" cy="214314"/>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428596" y="2500306"/>
            <a:ext cx="2643206" cy="57150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3357554" y="1857364"/>
            <a:ext cx="1071570" cy="92869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flipH="1">
            <a:off x="142844" y="1357298"/>
            <a:ext cx="357190" cy="369332"/>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ru-RU" b="1" dirty="0" smtClean="0">
                <a:solidFill>
                  <a:schemeClr val="tx1"/>
                </a:solidFill>
              </a:rPr>
              <a:t>1</a:t>
            </a:r>
            <a:endParaRPr lang="ru-RU" b="1" dirty="0">
              <a:solidFill>
                <a:schemeClr val="tx1"/>
              </a:solidFill>
            </a:endParaRPr>
          </a:p>
        </p:txBody>
      </p:sp>
      <p:sp>
        <p:nvSpPr>
          <p:cNvPr id="46" name="Скругленный прямоугольник 45"/>
          <p:cNvSpPr/>
          <p:nvPr/>
        </p:nvSpPr>
        <p:spPr>
          <a:xfrm>
            <a:off x="142844" y="1643050"/>
            <a:ext cx="2071702" cy="285752"/>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 name="Прямоугольник 47"/>
          <p:cNvSpPr/>
          <p:nvPr/>
        </p:nvSpPr>
        <p:spPr>
          <a:xfrm>
            <a:off x="1857356" y="1643050"/>
            <a:ext cx="357190"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a:t>
            </a:r>
            <a:endParaRPr lang="ru-RU" b="1" dirty="0">
              <a:solidFill>
                <a:schemeClr val="tx1"/>
              </a:solidFill>
            </a:endParaRPr>
          </a:p>
        </p:txBody>
      </p:sp>
      <p:sp>
        <p:nvSpPr>
          <p:cNvPr id="49" name="Скругленный прямоугольник 48"/>
          <p:cNvSpPr/>
          <p:nvPr/>
        </p:nvSpPr>
        <p:spPr>
          <a:xfrm>
            <a:off x="2786050" y="2643182"/>
            <a:ext cx="285752"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a:t>
            </a:r>
            <a:endParaRPr lang="ru-RU" b="1" dirty="0">
              <a:solidFill>
                <a:schemeClr val="tx1"/>
              </a:solidFill>
            </a:endParaRPr>
          </a:p>
        </p:txBody>
      </p:sp>
      <p:sp>
        <p:nvSpPr>
          <p:cNvPr id="50" name="Скругленный прямоугольник 49"/>
          <p:cNvSpPr/>
          <p:nvPr/>
        </p:nvSpPr>
        <p:spPr>
          <a:xfrm>
            <a:off x="4143372" y="2143116"/>
            <a:ext cx="285752"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a:t>
            </a:r>
            <a:endParaRPr lang="ru-RU" b="1" dirty="0">
              <a:solidFill>
                <a:schemeClr val="tx1"/>
              </a:solidFill>
            </a:endParaRPr>
          </a:p>
        </p:txBody>
      </p:sp>
      <p:sp>
        <p:nvSpPr>
          <p:cNvPr id="51" name="Скругленный прямоугольник 50"/>
          <p:cNvSpPr/>
          <p:nvPr/>
        </p:nvSpPr>
        <p:spPr>
          <a:xfrm>
            <a:off x="2857488" y="928670"/>
            <a:ext cx="1714512" cy="285752"/>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Скругленный прямоугольник 51"/>
          <p:cNvSpPr/>
          <p:nvPr/>
        </p:nvSpPr>
        <p:spPr>
          <a:xfrm>
            <a:off x="4286248" y="928670"/>
            <a:ext cx="214314"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4</a:t>
            </a:r>
            <a:endParaRPr lang="ru-RU" b="1" dirty="0">
              <a:solidFill>
                <a:schemeClr val="tx1"/>
              </a:solidFill>
            </a:endParaRPr>
          </a:p>
        </p:txBody>
      </p:sp>
      <p:sp>
        <p:nvSpPr>
          <p:cNvPr id="53" name="Скругленный прямоугольник 52"/>
          <p:cNvSpPr/>
          <p:nvPr/>
        </p:nvSpPr>
        <p:spPr>
          <a:xfrm>
            <a:off x="214282" y="1142984"/>
            <a:ext cx="285752"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5</a:t>
            </a:r>
            <a:endParaRPr lang="ru-RU" b="1" dirty="0">
              <a:solidFill>
                <a:schemeClr val="tx1"/>
              </a:solidFill>
            </a:endParaRPr>
          </a:p>
        </p:txBody>
      </p:sp>
      <p:sp>
        <p:nvSpPr>
          <p:cNvPr id="55" name="Скругленный прямоугольник 54"/>
          <p:cNvSpPr/>
          <p:nvPr/>
        </p:nvSpPr>
        <p:spPr>
          <a:xfrm>
            <a:off x="4143372" y="4071942"/>
            <a:ext cx="4643470" cy="12144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Скругленный прямоугольник 55"/>
          <p:cNvSpPr/>
          <p:nvPr/>
        </p:nvSpPr>
        <p:spPr>
          <a:xfrm>
            <a:off x="8286776" y="4357694"/>
            <a:ext cx="428628" cy="714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6</a:t>
            </a:r>
            <a:endParaRPr lang="ru-RU" b="1" dirty="0">
              <a:solidFill>
                <a:schemeClr val="tx1"/>
              </a:solidFill>
            </a:endParaRPr>
          </a:p>
        </p:txBody>
      </p:sp>
      <p:sp>
        <p:nvSpPr>
          <p:cNvPr id="57" name="Скругленный прямоугольник 56"/>
          <p:cNvSpPr/>
          <p:nvPr/>
        </p:nvSpPr>
        <p:spPr>
          <a:xfrm>
            <a:off x="4143372" y="3500438"/>
            <a:ext cx="4643470" cy="57150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Скругленный прямоугольник 57"/>
          <p:cNvSpPr/>
          <p:nvPr/>
        </p:nvSpPr>
        <p:spPr>
          <a:xfrm>
            <a:off x="8429652" y="3571876"/>
            <a:ext cx="357190"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7</a:t>
            </a:r>
            <a:endParaRPr lang="ru-RU" b="1" dirty="0">
              <a:solidFill>
                <a:schemeClr val="tx1"/>
              </a:solidFill>
            </a:endParaRPr>
          </a:p>
        </p:txBody>
      </p:sp>
      <p:sp>
        <p:nvSpPr>
          <p:cNvPr id="59" name="Скругленный прямоугольник 58"/>
          <p:cNvSpPr/>
          <p:nvPr/>
        </p:nvSpPr>
        <p:spPr>
          <a:xfrm>
            <a:off x="142844" y="3571876"/>
            <a:ext cx="2500330" cy="285752"/>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Скругленный прямоугольник 60"/>
          <p:cNvSpPr/>
          <p:nvPr/>
        </p:nvSpPr>
        <p:spPr>
          <a:xfrm>
            <a:off x="214282" y="3571876"/>
            <a:ext cx="214314"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8</a:t>
            </a:r>
            <a:endParaRPr lang="ru-RU" b="1" dirty="0">
              <a:solidFill>
                <a:schemeClr val="tx1"/>
              </a:solidFill>
            </a:endParaRPr>
          </a:p>
        </p:txBody>
      </p:sp>
      <p:sp>
        <p:nvSpPr>
          <p:cNvPr id="62" name="Скругленный прямоугольник 61"/>
          <p:cNvSpPr/>
          <p:nvPr/>
        </p:nvSpPr>
        <p:spPr>
          <a:xfrm>
            <a:off x="2643174" y="3429000"/>
            <a:ext cx="1500198" cy="428628"/>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Скругленный прямоугольник 62"/>
          <p:cNvSpPr/>
          <p:nvPr/>
        </p:nvSpPr>
        <p:spPr>
          <a:xfrm>
            <a:off x="3214678" y="3429000"/>
            <a:ext cx="428628" cy="2143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9</a:t>
            </a:r>
            <a:endParaRPr lang="ru-RU" b="1" dirty="0">
              <a:solidFill>
                <a:schemeClr val="tx1"/>
              </a:solidFill>
            </a:endParaRPr>
          </a:p>
        </p:txBody>
      </p:sp>
      <p:sp>
        <p:nvSpPr>
          <p:cNvPr id="64" name="Скругленный прямоугольник 63"/>
          <p:cNvSpPr/>
          <p:nvPr/>
        </p:nvSpPr>
        <p:spPr>
          <a:xfrm>
            <a:off x="7000892" y="5286388"/>
            <a:ext cx="1643074" cy="428628"/>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Скругленный прямоугольник 64"/>
          <p:cNvSpPr/>
          <p:nvPr/>
        </p:nvSpPr>
        <p:spPr>
          <a:xfrm>
            <a:off x="7072330" y="5357826"/>
            <a:ext cx="571504"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10</a:t>
            </a:r>
            <a:endParaRPr lang="ru-RU" b="1" dirty="0">
              <a:solidFill>
                <a:schemeClr val="tx1"/>
              </a:solidFill>
            </a:endParaRPr>
          </a:p>
        </p:txBody>
      </p:sp>
      <p:sp>
        <p:nvSpPr>
          <p:cNvPr id="66" name="Скругленный прямоугольник 65"/>
          <p:cNvSpPr/>
          <p:nvPr/>
        </p:nvSpPr>
        <p:spPr>
          <a:xfrm>
            <a:off x="4500562" y="857232"/>
            <a:ext cx="4214842" cy="2214578"/>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Скругленный прямоугольник 66"/>
          <p:cNvSpPr/>
          <p:nvPr/>
        </p:nvSpPr>
        <p:spPr>
          <a:xfrm>
            <a:off x="7715272" y="2000240"/>
            <a:ext cx="571504" cy="5000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11</a:t>
            </a:r>
            <a:endParaRPr lang="ru-RU" b="1" dirty="0">
              <a:solidFill>
                <a:schemeClr val="tx1"/>
              </a:solidFill>
            </a:endParaRPr>
          </a:p>
        </p:txBody>
      </p:sp>
      <p:sp>
        <p:nvSpPr>
          <p:cNvPr id="27" name="Прямоугольник 26"/>
          <p:cNvSpPr/>
          <p:nvPr/>
        </p:nvSpPr>
        <p:spPr>
          <a:xfrm>
            <a:off x="4286248" y="5429264"/>
            <a:ext cx="2643206"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jpg"/>
          <p:cNvPicPr>
            <a:picLocks noChangeAspect="1"/>
          </p:cNvPicPr>
          <p:nvPr/>
        </p:nvPicPr>
        <p:blipFill>
          <a:blip r:embed="rId2"/>
          <a:stretch>
            <a:fillRect/>
          </a:stretch>
        </p:blipFill>
        <p:spPr>
          <a:xfrm>
            <a:off x="223969" y="571480"/>
            <a:ext cx="7996487" cy="5015504"/>
          </a:xfrm>
          <a:prstGeom prst="rect">
            <a:avLst/>
          </a:prstGeom>
        </p:spPr>
      </p:pic>
      <p:sp>
        <p:nvSpPr>
          <p:cNvPr id="8" name="Скругленный прямоугольник 7"/>
          <p:cNvSpPr/>
          <p:nvPr/>
        </p:nvSpPr>
        <p:spPr>
          <a:xfrm>
            <a:off x="6500826" y="785794"/>
            <a:ext cx="571504" cy="3857652"/>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467600" cy="503238"/>
          </a:xfrm>
        </p:spPr>
        <p:txBody>
          <a:bodyPr>
            <a:normAutofit fontScale="90000"/>
          </a:bodyPr>
          <a:lstStyle/>
          <a:p>
            <a:pPr algn="ctr"/>
            <a:r>
              <a:rPr lang="ru-RU" dirty="0" smtClean="0"/>
              <a:t>ПЕНИ</a:t>
            </a:r>
            <a:endParaRPr lang="ru-RU" dirty="0"/>
          </a:p>
        </p:txBody>
      </p:sp>
      <p:sp>
        <p:nvSpPr>
          <p:cNvPr id="3" name="Содержимое 2"/>
          <p:cNvSpPr>
            <a:spLocks noGrp="1"/>
          </p:cNvSpPr>
          <p:nvPr>
            <p:ph sz="quarter" idx="1"/>
          </p:nvPr>
        </p:nvSpPr>
        <p:spPr>
          <a:xfrm>
            <a:off x="152400" y="914400"/>
            <a:ext cx="8686800" cy="5729310"/>
          </a:xfrm>
        </p:spPr>
        <p:txBody>
          <a:bodyPr/>
          <a:lstStyle/>
          <a:p>
            <a:pPr marL="0" algn="just">
              <a:buNone/>
            </a:pPr>
            <a:r>
              <a:rPr lang="ru-RU" sz="12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    Федеральным законом от 03.11.2015 г. № 307 – ФЗ «О внесении изменений в отдельные законодательные акты РФ в связи с укреплением платежной дисциплины потребителей энергетических ресурсов» внесены изменения в ч. 14 ст. 155 ЖК РФ, вступившие в силу с 01.01.2016 г., которыми предусмотрено изменение порядка расчета размера пени, взимаемого с лица, несвоевременно и (или) не полностью внесшего плату за жилое помещение и коммунальные услуги, а также изменено содержание нормы ч. 14.1 данной статьи. С 01.01.2016 г. нормы частей 14 и 14.1 ст. 155 ЖК РФ действует в следующей редакции: </a:t>
            </a:r>
          </a:p>
          <a:p>
            <a:pPr marL="0" algn="just">
              <a:buNone/>
            </a:pPr>
            <a:r>
              <a:rPr lang="ru-RU" sz="1300" dirty="0" smtClean="0">
                <a:latin typeface="Times New Roman" pitchFamily="18" charset="0"/>
                <a:cs typeface="Times New Roman" pitchFamily="18" charset="0"/>
              </a:rPr>
              <a:t>           «14. Лица, несвоевременно и (или) не полностью внесшие плату за жилое помещение и коммунальные услуги, обязаны уплатить кредитору пени в размере одной трехсотой ставки рефинансирования ЦБ РФ, действующей на день фактической оплаты, от невыплаченной в срок суммы за каждый день просрочки начиная с тридцать первого дня, следующего за днем наступления установленного срока оплаты, по день фактической оплаты, произведенной в течение девяноста календарных дней со дня наступления установленного срока оплаты, либо до истечения девяноста календарных дней после дня наступления установленного срока оплаты, если в девяностодневный срок оплата не произведена. Начиная с девяносто первого дня, следующего за днем наступления установленного срока оплаты, по день фактической оплаты пени уплачиваются в размере одной </a:t>
            </a:r>
            <a:r>
              <a:rPr lang="ru-RU" sz="1300" dirty="0" err="1" smtClean="0">
                <a:latin typeface="Times New Roman" pitchFamily="18" charset="0"/>
                <a:cs typeface="Times New Roman" pitchFamily="18" charset="0"/>
              </a:rPr>
              <a:t>стотридцатой</a:t>
            </a:r>
            <a:r>
              <a:rPr lang="ru-RU" sz="1300" dirty="0" smtClean="0">
                <a:latin typeface="Times New Roman" pitchFamily="18" charset="0"/>
                <a:cs typeface="Times New Roman" pitchFamily="18" charset="0"/>
              </a:rPr>
              <a:t> ставки рефинансирования ЦБ РФ, действующей на день фактической оплаты, от не выплаченной в срок суммы за каждый день просрочки. Увеличение установленных настоящей частью размеров пеней не допускается.  </a:t>
            </a:r>
          </a:p>
          <a:p>
            <a:pPr marL="0" algn="just">
              <a:buNone/>
            </a:pPr>
            <a:r>
              <a:rPr lang="ru-RU" sz="1300" dirty="0" smtClean="0">
                <a:latin typeface="Times New Roman" pitchFamily="18" charset="0"/>
                <a:cs typeface="Times New Roman" pitchFamily="18" charset="0"/>
              </a:rPr>
              <a:t>             14.1. Собственники помещений в МКД, несвоевременно и (или) не полностью уплатившие взносы на капитальный ремонт, обязаны уплатить в фонд капитального ремонта пени в размере одной трехсотой ставки рефинансирования ЦБ РФ, действующей на день фактической оплаты, от не выплаченной в срок суммы за каждый день просрочки начиная со следующего дня после дня наступления установленного срока оплаты по день фактической оплаты. Уплата указанных пеней осуществляется в порядке, установленном для уплаты взносов на капитальный ремонт».</a:t>
            </a:r>
          </a:p>
          <a:p>
            <a:pPr marL="0" algn="just">
              <a:buNone/>
            </a:pPr>
            <a:r>
              <a:rPr lang="ru-RU" sz="1300" dirty="0" smtClean="0">
                <a:latin typeface="Times New Roman" pitchFamily="18" charset="0"/>
                <a:cs typeface="Times New Roman" pitchFamily="18" charset="0"/>
              </a:rPr>
              <a:t>              Из приведенных норм следует, что при нарушении срока внесения платы за жилое помещение и коммунальные услуги свыше 90 дней должнику начисляются пени в повышенном размере (в размере 1/130 ставки рефинансирования вместо 1/300). Что же касается просрочки, допущенной в отношении взносов на капитальный ремонт, то независимо от периода, в течение которого нарушен срок внесения взносов на капитальный ремонт, пени начисляется в размере 1/300 ставки рефинансирования.</a:t>
            </a:r>
          </a:p>
          <a:p>
            <a:pPr marL="0">
              <a:buNone/>
            </a:pP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762000"/>
            <a:ext cx="7162800" cy="4800600"/>
          </a:xfrm>
        </p:spPr>
        <p:txBody>
          <a:bodyPr>
            <a:normAutofit/>
          </a:bodyPr>
          <a:lstStyle/>
          <a:p>
            <a:pPr algn="ctr">
              <a:lnSpc>
                <a:spcPct val="150000"/>
              </a:lnSpc>
            </a:pPr>
            <a:r>
              <a:rPr lang="ru-RU" sz="1600" dirty="0" smtClean="0">
                <a:latin typeface="Times New Roman" pitchFamily="18" charset="0"/>
                <a:cs typeface="Times New Roman" pitchFamily="18" charset="0"/>
              </a:rPr>
              <a:t>Учитывая тот факт, что правомерность использования для оплаты ЖКУ применяемой формы квитанции подвергалась сомнению со стороны единичных потребителей, судом сделан однозначный вывод о том что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 Платежный документ содержит всю необходимую информацию о плательщике и  исполнителях услуг, расчете размера платы за ЖКУ,  об объёмах оказанных услуг, справочную информацию, информацию о перерасчетах. Кроме того, приказом утверждена примерная форма платежного документа и установление своей формы платежного документа с внесением и сохранением обязательных реквизитов, не противоречит требованиям нормативных актов».</a:t>
            </a:r>
            <a:endParaRPr lang="ru-RU" sz="16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1" y="1"/>
            <a:ext cx="9144001" cy="457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2286000" y="2514600"/>
            <a:ext cx="6172200" cy="606425"/>
          </a:xfrm>
        </p:spPr>
        <p:txBody>
          <a:bodyPr/>
          <a:lstStyle/>
          <a:p>
            <a:pPr algn="ctr" fontAlgn="auto">
              <a:spcAft>
                <a:spcPts val="0"/>
              </a:spcAft>
              <a:defRPr/>
            </a:pPr>
            <a:r>
              <a:rPr lang="ru-RU" dirty="0" smtClean="0"/>
              <a:t>Спасибо за внимание!</a:t>
            </a:r>
            <a:endParaRPr lang="ru-RU" dirty="0"/>
          </a:p>
        </p:txBody>
      </p:sp>
      <p:sp>
        <p:nvSpPr>
          <p:cNvPr id="48131" name="Текст 9"/>
          <p:cNvSpPr>
            <a:spLocks noGrp="1"/>
          </p:cNvSpPr>
          <p:nvPr>
            <p:ph type="body" idx="1"/>
          </p:nvPr>
        </p:nvSpPr>
        <p:spPr/>
        <p:txBody>
          <a:bodyPr/>
          <a:lstStyle/>
          <a:p>
            <a:endParaRPr lang="ru-RU" dirty="0" smtClean="0"/>
          </a:p>
        </p:txBody>
      </p:sp>
      <p:pic>
        <p:nvPicPr>
          <p:cNvPr id="6147" name="Picture 3"/>
          <p:cNvPicPr>
            <a:picLocks noChangeAspect="1" noChangeArrowheads="1"/>
          </p:cNvPicPr>
          <p:nvPr/>
        </p:nvPicPr>
        <p:blipFill>
          <a:blip r:embed="rId2" cstate="print"/>
          <a:srcRect/>
          <a:stretch>
            <a:fillRect/>
          </a:stretch>
        </p:blipFill>
        <p:spPr bwMode="auto">
          <a:xfrm>
            <a:off x="-1" y="1"/>
            <a:ext cx="9144001" cy="457200"/>
          </a:xfrm>
          <a:prstGeom prst="rect">
            <a:avLst/>
          </a:prstGeom>
          <a:ln>
            <a:noFill/>
          </a:ln>
          <a:effectLst>
            <a:softEdge rad="112500"/>
          </a:effectLst>
        </p:spPr>
      </p:pic>
    </p:spTree>
  </p:cSld>
  <p:clrMapOvr>
    <a:masterClrMapping/>
  </p:clrMapOvr>
  <p:transition spd="slow">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76400" y="914400"/>
            <a:ext cx="4572000" cy="646331"/>
          </a:xfrm>
          <a:prstGeom prst="rect">
            <a:avLst/>
          </a:prstGeom>
        </p:spPr>
        <p:txBody>
          <a:bodyPr>
            <a:spAutoFit/>
          </a:bodyPr>
          <a:lstStyle/>
          <a:p>
            <a:pPr algn="ctr"/>
            <a:r>
              <a:rPr lang="ru-RU" b="1" i="1" dirty="0" smtClean="0">
                <a:latin typeface="Times New Roman" pitchFamily="18" charset="0"/>
                <a:cs typeface="Times New Roman" pitchFamily="18" charset="0"/>
              </a:rPr>
              <a:t>Платежный документ содержит в себе следующую информацию:</a:t>
            </a:r>
            <a:endParaRPr lang="ru-RU" b="1" i="1" dirty="0"/>
          </a:p>
        </p:txBody>
      </p:sp>
      <p:sp>
        <p:nvSpPr>
          <p:cNvPr id="5" name="Прямоугольник 7"/>
          <p:cNvSpPr>
            <a:spLocks noChangeArrowheads="1"/>
          </p:cNvSpPr>
          <p:nvPr/>
        </p:nvSpPr>
        <p:spPr bwMode="auto">
          <a:xfrm>
            <a:off x="214282" y="1752600"/>
            <a:ext cx="8643998" cy="4315027"/>
          </a:xfrm>
          <a:prstGeom prst="rect">
            <a:avLst/>
          </a:prstGeom>
          <a:noFill/>
          <a:ln w="9525">
            <a:noFill/>
            <a:miter lim="800000"/>
            <a:headEnd/>
            <a:tailEnd/>
          </a:ln>
        </p:spPr>
        <p:txBody>
          <a:bodyPr wrap="square">
            <a:spAutoFit/>
          </a:bodyPr>
          <a:lstStyle/>
          <a:p>
            <a:pPr marL="669925" indent="-533400" algn="just">
              <a:lnSpc>
                <a:spcPct val="140000"/>
              </a:lnSpc>
              <a:buFont typeface="Arial" charset="0"/>
              <a:buAutoNum type="arabicPeriod"/>
            </a:pPr>
            <a:r>
              <a:rPr lang="ru-RU" sz="1400" dirty="0">
                <a:latin typeface="Times New Roman" pitchFamily="18" charset="0"/>
                <a:cs typeface="Times New Roman" pitchFamily="18" charset="0"/>
              </a:rPr>
              <a:t>Фамилия, имя, отчество собственника/ответственного квартиросъемщика.</a:t>
            </a:r>
          </a:p>
          <a:p>
            <a:pPr marL="669925" indent="-533400" algn="just">
              <a:lnSpc>
                <a:spcPct val="140000"/>
              </a:lnSpc>
              <a:buFont typeface="Arial" charset="0"/>
              <a:buAutoNum type="arabicPeriod"/>
            </a:pPr>
            <a:r>
              <a:rPr lang="ru-RU" sz="1400" dirty="0">
                <a:latin typeface="Times New Roman" pitchFamily="18" charset="0"/>
                <a:cs typeface="Times New Roman" pitchFamily="18" charset="0"/>
              </a:rPr>
              <a:t>Адрес жилого помещения, по которому производились расчеты. </a:t>
            </a:r>
          </a:p>
          <a:p>
            <a:pPr marL="669925" indent="-533400" algn="just">
              <a:lnSpc>
                <a:spcPct val="140000"/>
              </a:lnSpc>
              <a:buFont typeface="Arial" charset="0"/>
              <a:buAutoNum type="arabicPeriod"/>
            </a:pPr>
            <a:r>
              <a:rPr lang="ru-RU" sz="1400" dirty="0">
                <a:latin typeface="Times New Roman" pitchFamily="18" charset="0"/>
                <a:cs typeface="Times New Roman" pitchFamily="18" charset="0"/>
              </a:rPr>
              <a:t>Штрих-код – графическое изображение из 28 цифровых знаков. Необходим для оплаты ЕПД через электронные терминалы.</a:t>
            </a:r>
          </a:p>
          <a:p>
            <a:pPr marL="669925" indent="-533400" algn="just">
              <a:lnSpc>
                <a:spcPct val="140000"/>
              </a:lnSpc>
              <a:buFont typeface="Arial" charset="0"/>
              <a:buAutoNum type="arabicPeriod"/>
            </a:pPr>
            <a:r>
              <a:rPr lang="ru-RU" sz="1400" dirty="0">
                <a:latin typeface="Times New Roman" pitchFamily="18" charset="0"/>
                <a:cs typeface="Times New Roman" pitchFamily="18" charset="0"/>
              </a:rPr>
              <a:t>Расчетный период.</a:t>
            </a:r>
          </a:p>
          <a:p>
            <a:pPr marL="669925" indent="-533400" algn="just">
              <a:lnSpc>
                <a:spcPct val="140000"/>
              </a:lnSpc>
              <a:buFont typeface="Arial" charset="0"/>
              <a:buAutoNum type="arabicPeriod"/>
            </a:pPr>
            <a:r>
              <a:rPr lang="ru-RU" sz="1400" dirty="0">
                <a:latin typeface="Times New Roman" pitchFamily="18" charset="0"/>
                <a:cs typeface="Times New Roman" pitchFamily="18" charset="0"/>
              </a:rPr>
              <a:t>Реквизиты лицевого счета плательщика.</a:t>
            </a:r>
          </a:p>
          <a:p>
            <a:pPr marL="669925" indent="-533400" algn="just">
              <a:lnSpc>
                <a:spcPct val="140000"/>
              </a:lnSpc>
              <a:buFont typeface="Arial" charset="0"/>
              <a:buAutoNum type="arabicPeriod"/>
            </a:pPr>
            <a:r>
              <a:rPr lang="ru-RU" sz="1400" dirty="0" smtClean="0">
                <a:latin typeface="Times New Roman" pitchFamily="18" charset="0"/>
                <a:cs typeface="Times New Roman" pitchFamily="18" charset="0"/>
              </a:rPr>
              <a:t>Реквизиты поставщиков услуг, а также сведения </a:t>
            </a:r>
            <a:r>
              <a:rPr lang="ru-RU" sz="1400" dirty="0">
                <a:latin typeface="Times New Roman" pitchFamily="18" charset="0"/>
                <a:cs typeface="Times New Roman" pitchFamily="18" charset="0"/>
              </a:rPr>
              <a:t>об </a:t>
            </a:r>
            <a:r>
              <a:rPr lang="ru-RU" sz="1400" dirty="0" smtClean="0">
                <a:latin typeface="Times New Roman" pitchFamily="18" charset="0"/>
                <a:cs typeface="Times New Roman" pitchFamily="18" charset="0"/>
              </a:rPr>
              <a:t>управляющей </a:t>
            </a:r>
            <a:r>
              <a:rPr lang="ru-RU" sz="1400" dirty="0">
                <a:latin typeface="Times New Roman" pitchFamily="18" charset="0"/>
                <a:cs typeface="Times New Roman" pitchFamily="18" charset="0"/>
              </a:rPr>
              <a:t>организации: название, адрес, контактные данные.</a:t>
            </a:r>
          </a:p>
          <a:p>
            <a:pPr marL="669925" indent="-533400" algn="just">
              <a:lnSpc>
                <a:spcPct val="140000"/>
              </a:lnSpc>
              <a:buFont typeface="Arial" charset="0"/>
              <a:buAutoNum type="arabicPeriod"/>
            </a:pPr>
            <a:r>
              <a:rPr lang="ru-RU" sz="1400" dirty="0">
                <a:latin typeface="Times New Roman" pitchFamily="18" charset="0"/>
                <a:cs typeface="Times New Roman" pitchFamily="18" charset="0"/>
              </a:rPr>
              <a:t>Реквизиты </a:t>
            </a:r>
            <a:r>
              <a:rPr lang="ru-RU" sz="1400" dirty="0" smtClean="0">
                <a:latin typeface="Times New Roman" pitchFamily="18" charset="0"/>
                <a:cs typeface="Times New Roman" pitchFamily="18" charset="0"/>
              </a:rPr>
              <a:t>платежного агента.</a:t>
            </a:r>
            <a:endParaRPr lang="ru-RU" sz="1400" dirty="0">
              <a:latin typeface="Times New Roman" pitchFamily="18" charset="0"/>
              <a:cs typeface="Times New Roman" pitchFamily="18" charset="0"/>
            </a:endParaRPr>
          </a:p>
          <a:p>
            <a:pPr marL="669925" indent="-533400" algn="just">
              <a:lnSpc>
                <a:spcPct val="140000"/>
              </a:lnSpc>
              <a:buFont typeface="Arial" charset="0"/>
              <a:buAutoNum type="arabicPeriod"/>
            </a:pPr>
            <a:r>
              <a:rPr lang="ru-RU" sz="1400" dirty="0">
                <a:latin typeface="Times New Roman" pitchFamily="18" charset="0"/>
                <a:cs typeface="Times New Roman" pitchFamily="18" charset="0"/>
              </a:rPr>
              <a:t>Сведения о жилом помещении: </a:t>
            </a:r>
            <a:r>
              <a:rPr lang="ru-RU" sz="1400" dirty="0" smtClean="0">
                <a:latin typeface="Times New Roman" pitchFamily="18" charset="0"/>
                <a:cs typeface="Times New Roman" pitchFamily="18" charset="0"/>
              </a:rPr>
              <a:t>площадь общая </a:t>
            </a:r>
            <a:r>
              <a:rPr lang="ru-RU" sz="1400" dirty="0">
                <a:latin typeface="Times New Roman" pitchFamily="18" charset="0"/>
                <a:cs typeface="Times New Roman" pitchFamily="18" charset="0"/>
              </a:rPr>
              <a:t>или </a:t>
            </a:r>
            <a:r>
              <a:rPr lang="ru-RU" sz="1400" dirty="0" smtClean="0">
                <a:latin typeface="Times New Roman" pitchFamily="18" charset="0"/>
                <a:cs typeface="Times New Roman" pitchFamily="18" charset="0"/>
              </a:rPr>
              <a:t>жилая квартиры, площадь дома, количество </a:t>
            </a:r>
            <a:r>
              <a:rPr lang="ru-RU" sz="1400" dirty="0">
                <a:latin typeface="Times New Roman" pitchFamily="18" charset="0"/>
                <a:cs typeface="Times New Roman" pitchFamily="18" charset="0"/>
              </a:rPr>
              <a:t>зарегистрированных лиц.</a:t>
            </a:r>
          </a:p>
          <a:p>
            <a:pPr marL="669925" indent="-533400" algn="just">
              <a:lnSpc>
                <a:spcPct val="140000"/>
              </a:lnSpc>
              <a:buFont typeface="Arial" charset="0"/>
              <a:buAutoNum type="arabicPeriod"/>
            </a:pPr>
            <a:r>
              <a:rPr lang="ru-RU" sz="1400" dirty="0">
                <a:latin typeface="Times New Roman" pitchFamily="18" charset="0"/>
                <a:cs typeface="Times New Roman" pitchFamily="18" charset="0"/>
              </a:rPr>
              <a:t>Исходные данные дома, использованные при расчете.</a:t>
            </a:r>
          </a:p>
          <a:p>
            <a:pPr marL="669925" indent="-533400" algn="just">
              <a:lnSpc>
                <a:spcPct val="140000"/>
              </a:lnSpc>
              <a:buFont typeface="Arial" charset="0"/>
              <a:buAutoNum type="arabicPeriod"/>
            </a:pPr>
            <a:r>
              <a:rPr lang="ru-RU" sz="1400" dirty="0" smtClean="0">
                <a:latin typeface="Times New Roman" pitchFamily="18" charset="0"/>
                <a:cs typeface="Times New Roman" pitchFamily="18" charset="0"/>
              </a:rPr>
              <a:t>Сумма к оплате с учетом задолженности или переплаты.</a:t>
            </a:r>
          </a:p>
          <a:p>
            <a:pPr marL="669925" indent="-533400" algn="just">
              <a:lnSpc>
                <a:spcPct val="140000"/>
              </a:lnSpc>
              <a:buFont typeface="Arial" charset="0"/>
              <a:buAutoNum type="arabicPeriod"/>
            </a:pPr>
            <a:r>
              <a:rPr lang="ru-RU" sz="1400" dirty="0" smtClean="0">
                <a:latin typeface="Times New Roman" pitchFamily="18" charset="0"/>
                <a:cs typeface="Times New Roman" pitchFamily="18" charset="0"/>
              </a:rPr>
              <a:t>Справочная информация для населения.</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descr="2.jpg"/>
          <p:cNvPicPr>
            <a:picLocks noChangeAspect="1"/>
          </p:cNvPicPr>
          <p:nvPr/>
        </p:nvPicPr>
        <p:blipFill>
          <a:blip r:embed="rId2"/>
          <a:stretch>
            <a:fillRect/>
          </a:stretch>
        </p:blipFill>
        <p:spPr>
          <a:xfrm>
            <a:off x="214282" y="500042"/>
            <a:ext cx="8671053" cy="4857784"/>
          </a:xfrm>
          <a:prstGeom prst="rect">
            <a:avLst/>
          </a:prstGeom>
        </p:spPr>
      </p:pic>
      <p:sp>
        <p:nvSpPr>
          <p:cNvPr id="26" name="Скругленный прямоугольник 25"/>
          <p:cNvSpPr/>
          <p:nvPr/>
        </p:nvSpPr>
        <p:spPr>
          <a:xfrm>
            <a:off x="428596" y="857232"/>
            <a:ext cx="1000132" cy="450059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кругленный прямоугольник 26"/>
          <p:cNvSpPr/>
          <p:nvPr/>
        </p:nvSpPr>
        <p:spPr>
          <a:xfrm>
            <a:off x="1428728" y="857232"/>
            <a:ext cx="1214446" cy="450059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кругленный прямоугольник 27"/>
          <p:cNvSpPr/>
          <p:nvPr/>
        </p:nvSpPr>
        <p:spPr>
          <a:xfrm>
            <a:off x="2643174" y="857232"/>
            <a:ext cx="571504" cy="450059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кругленный прямоугольник 28"/>
          <p:cNvSpPr/>
          <p:nvPr/>
        </p:nvSpPr>
        <p:spPr>
          <a:xfrm>
            <a:off x="3214678" y="857232"/>
            <a:ext cx="500066" cy="450059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кругленный прямоугольник 29"/>
          <p:cNvSpPr/>
          <p:nvPr/>
        </p:nvSpPr>
        <p:spPr>
          <a:xfrm>
            <a:off x="3714744" y="857232"/>
            <a:ext cx="500066" cy="450059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кругленный прямоугольник 30"/>
          <p:cNvSpPr/>
          <p:nvPr/>
        </p:nvSpPr>
        <p:spPr>
          <a:xfrm>
            <a:off x="4214810" y="857232"/>
            <a:ext cx="1071570" cy="450059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кругленный прямоугольник 31"/>
          <p:cNvSpPr/>
          <p:nvPr/>
        </p:nvSpPr>
        <p:spPr>
          <a:xfrm>
            <a:off x="5286380" y="857232"/>
            <a:ext cx="500066" cy="450059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кругленный прямоугольник 32"/>
          <p:cNvSpPr/>
          <p:nvPr/>
        </p:nvSpPr>
        <p:spPr>
          <a:xfrm>
            <a:off x="5786446" y="857232"/>
            <a:ext cx="571504" cy="450059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ый прямоугольник 33"/>
          <p:cNvSpPr/>
          <p:nvPr/>
        </p:nvSpPr>
        <p:spPr>
          <a:xfrm>
            <a:off x="6357950" y="857232"/>
            <a:ext cx="571504" cy="450059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кругленный прямоугольник 34"/>
          <p:cNvSpPr/>
          <p:nvPr/>
        </p:nvSpPr>
        <p:spPr>
          <a:xfrm>
            <a:off x="6929454" y="857232"/>
            <a:ext cx="428628" cy="450059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Скругленный прямоугольник 35"/>
          <p:cNvSpPr/>
          <p:nvPr/>
        </p:nvSpPr>
        <p:spPr>
          <a:xfrm>
            <a:off x="7358082" y="857232"/>
            <a:ext cx="1428760" cy="450059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Скругленный прямоугольник 36"/>
          <p:cNvSpPr/>
          <p:nvPr/>
        </p:nvSpPr>
        <p:spPr>
          <a:xfrm>
            <a:off x="714348" y="5072074"/>
            <a:ext cx="500066"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12</a:t>
            </a:r>
            <a:endParaRPr lang="ru-RU" b="1" dirty="0">
              <a:solidFill>
                <a:schemeClr val="tx1"/>
              </a:solidFill>
            </a:endParaRPr>
          </a:p>
        </p:txBody>
      </p:sp>
      <p:sp>
        <p:nvSpPr>
          <p:cNvPr id="38" name="Скругленный прямоугольник 37"/>
          <p:cNvSpPr/>
          <p:nvPr/>
        </p:nvSpPr>
        <p:spPr>
          <a:xfrm>
            <a:off x="1785918" y="5072074"/>
            <a:ext cx="500066"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13</a:t>
            </a:r>
            <a:endParaRPr lang="ru-RU" b="1" dirty="0">
              <a:solidFill>
                <a:schemeClr val="tx1"/>
              </a:solidFill>
            </a:endParaRPr>
          </a:p>
        </p:txBody>
      </p:sp>
      <p:sp>
        <p:nvSpPr>
          <p:cNvPr id="39" name="Скругленный прямоугольник 38"/>
          <p:cNvSpPr/>
          <p:nvPr/>
        </p:nvSpPr>
        <p:spPr>
          <a:xfrm>
            <a:off x="2714612" y="5072074"/>
            <a:ext cx="500066"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14</a:t>
            </a:r>
            <a:endParaRPr lang="ru-RU" b="1" dirty="0">
              <a:solidFill>
                <a:schemeClr val="tx1"/>
              </a:solidFill>
            </a:endParaRPr>
          </a:p>
        </p:txBody>
      </p:sp>
      <p:sp>
        <p:nvSpPr>
          <p:cNvPr id="40" name="Скругленный прямоугольник 39"/>
          <p:cNvSpPr/>
          <p:nvPr/>
        </p:nvSpPr>
        <p:spPr>
          <a:xfrm>
            <a:off x="3214678" y="5072074"/>
            <a:ext cx="500066"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15</a:t>
            </a:r>
            <a:endParaRPr lang="ru-RU" b="1" dirty="0">
              <a:solidFill>
                <a:schemeClr val="tx1"/>
              </a:solidFill>
            </a:endParaRPr>
          </a:p>
        </p:txBody>
      </p:sp>
      <p:sp>
        <p:nvSpPr>
          <p:cNvPr id="41" name="Скругленный прямоугольник 40"/>
          <p:cNvSpPr/>
          <p:nvPr/>
        </p:nvSpPr>
        <p:spPr>
          <a:xfrm>
            <a:off x="3643306" y="5072074"/>
            <a:ext cx="571504"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16</a:t>
            </a:r>
            <a:endParaRPr lang="ru-RU" b="1" dirty="0">
              <a:solidFill>
                <a:schemeClr val="tx1"/>
              </a:solidFill>
            </a:endParaRPr>
          </a:p>
        </p:txBody>
      </p:sp>
      <p:sp>
        <p:nvSpPr>
          <p:cNvPr id="42" name="Скругленный прямоугольник 41"/>
          <p:cNvSpPr/>
          <p:nvPr/>
        </p:nvSpPr>
        <p:spPr>
          <a:xfrm>
            <a:off x="4572000" y="5072074"/>
            <a:ext cx="500066"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17</a:t>
            </a:r>
            <a:endParaRPr lang="ru-RU" b="1" dirty="0">
              <a:solidFill>
                <a:schemeClr val="tx1"/>
              </a:solidFill>
            </a:endParaRPr>
          </a:p>
        </p:txBody>
      </p:sp>
      <p:sp>
        <p:nvSpPr>
          <p:cNvPr id="43" name="Скругленный прямоугольник 42"/>
          <p:cNvSpPr/>
          <p:nvPr/>
        </p:nvSpPr>
        <p:spPr>
          <a:xfrm>
            <a:off x="5214942" y="5072074"/>
            <a:ext cx="571504"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18</a:t>
            </a:r>
            <a:endParaRPr lang="ru-RU" b="1" dirty="0">
              <a:solidFill>
                <a:schemeClr val="tx1"/>
              </a:solidFill>
            </a:endParaRPr>
          </a:p>
        </p:txBody>
      </p:sp>
      <p:sp>
        <p:nvSpPr>
          <p:cNvPr id="44" name="Скругленный прямоугольник 43"/>
          <p:cNvSpPr/>
          <p:nvPr/>
        </p:nvSpPr>
        <p:spPr>
          <a:xfrm>
            <a:off x="5786446" y="5072074"/>
            <a:ext cx="571504"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19</a:t>
            </a:r>
            <a:endParaRPr lang="ru-RU" b="1" dirty="0">
              <a:solidFill>
                <a:schemeClr val="tx1"/>
              </a:solidFill>
            </a:endParaRPr>
          </a:p>
        </p:txBody>
      </p:sp>
      <p:sp>
        <p:nvSpPr>
          <p:cNvPr id="45" name="Скругленный прямоугольник 44"/>
          <p:cNvSpPr/>
          <p:nvPr/>
        </p:nvSpPr>
        <p:spPr>
          <a:xfrm>
            <a:off x="6286512" y="5072074"/>
            <a:ext cx="642942"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20</a:t>
            </a:r>
            <a:endParaRPr lang="ru-RU" b="1" dirty="0">
              <a:solidFill>
                <a:schemeClr val="tx1"/>
              </a:solidFill>
            </a:endParaRPr>
          </a:p>
        </p:txBody>
      </p:sp>
      <p:sp>
        <p:nvSpPr>
          <p:cNvPr id="46" name="Скругленный прямоугольник 45"/>
          <p:cNvSpPr/>
          <p:nvPr/>
        </p:nvSpPr>
        <p:spPr>
          <a:xfrm>
            <a:off x="6929454" y="5072074"/>
            <a:ext cx="500066"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21</a:t>
            </a:r>
            <a:endParaRPr lang="ru-RU" b="1" dirty="0">
              <a:solidFill>
                <a:schemeClr val="tx1"/>
              </a:solidFill>
            </a:endParaRPr>
          </a:p>
        </p:txBody>
      </p:sp>
      <p:sp>
        <p:nvSpPr>
          <p:cNvPr id="48" name="Скругленный прямоугольник 47"/>
          <p:cNvSpPr/>
          <p:nvPr/>
        </p:nvSpPr>
        <p:spPr>
          <a:xfrm>
            <a:off x="7715272" y="5072074"/>
            <a:ext cx="714380"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22</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Прямоугольник 4"/>
          <p:cNvSpPr>
            <a:spLocks noChangeArrowheads="1"/>
          </p:cNvSpPr>
          <p:nvPr/>
        </p:nvSpPr>
        <p:spPr bwMode="auto">
          <a:xfrm>
            <a:off x="304800" y="304800"/>
            <a:ext cx="8305800" cy="4741298"/>
          </a:xfrm>
          <a:prstGeom prst="rect">
            <a:avLst/>
          </a:prstGeom>
          <a:noFill/>
          <a:ln w="9525">
            <a:noFill/>
            <a:miter lim="800000"/>
            <a:headEnd/>
            <a:tailEnd/>
          </a:ln>
        </p:spPr>
        <p:txBody>
          <a:bodyPr wrap="square">
            <a:spAutoFit/>
          </a:bodyPr>
          <a:lstStyle/>
          <a:p>
            <a:pPr marL="669925" indent="-533400" algn="just">
              <a:lnSpc>
                <a:spcPct val="140000"/>
              </a:lnSpc>
            </a:pPr>
            <a:r>
              <a:rPr lang="ru-RU" sz="1200" dirty="0" smtClean="0">
                <a:latin typeface="Times New Roman" pitchFamily="18" charset="0"/>
                <a:cs typeface="Times New Roman" pitchFamily="18" charset="0"/>
              </a:rPr>
              <a:t>12.     Вид платежа, </a:t>
            </a:r>
            <a:r>
              <a:rPr lang="ru-RU" sz="1200" dirty="0">
                <a:latin typeface="Times New Roman" pitchFamily="18" charset="0"/>
                <a:cs typeface="Times New Roman" pitchFamily="18" charset="0"/>
              </a:rPr>
              <a:t>по которым производятся начисления: жилищные услуги, коммунальные услуги, </a:t>
            </a:r>
            <a:r>
              <a:rPr lang="ru-RU" sz="1200" dirty="0" smtClean="0">
                <a:latin typeface="Times New Roman" pitchFamily="18" charset="0"/>
                <a:cs typeface="Times New Roman" pitchFamily="18" charset="0"/>
              </a:rPr>
              <a:t>общедомовые нужды, прочие </a:t>
            </a:r>
            <a:r>
              <a:rPr lang="ru-RU" sz="1200" dirty="0">
                <a:latin typeface="Times New Roman" pitchFamily="18" charset="0"/>
                <a:cs typeface="Times New Roman" pitchFamily="18" charset="0"/>
              </a:rPr>
              <a:t>услуги</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marL="669925" indent="-533400" algn="just">
              <a:lnSpc>
                <a:spcPct val="140000"/>
              </a:lnSpc>
            </a:pPr>
            <a:r>
              <a:rPr lang="ru-RU" sz="1200" dirty="0" smtClean="0">
                <a:latin typeface="Times New Roman" pitchFamily="18" charset="0"/>
                <a:cs typeface="Times New Roman" pitchFamily="18" charset="0"/>
              </a:rPr>
              <a:t>13.          Единицы измерения норматива и сам норматив на индивидуальное потребления общедомовым нужды.</a:t>
            </a:r>
            <a:endParaRPr lang="ru-RU" sz="1200" dirty="0">
              <a:latin typeface="Times New Roman" pitchFamily="18" charset="0"/>
              <a:cs typeface="Times New Roman" pitchFamily="18" charset="0"/>
            </a:endParaRPr>
          </a:p>
          <a:p>
            <a:pPr marL="669925" indent="-533400" algn="just">
              <a:lnSpc>
                <a:spcPct val="140000"/>
              </a:lnSpc>
            </a:pPr>
            <a:r>
              <a:rPr lang="ru-RU" sz="1200" dirty="0" smtClean="0">
                <a:latin typeface="Times New Roman" pitchFamily="18" charset="0"/>
                <a:cs typeface="Times New Roman" pitchFamily="18" charset="0"/>
              </a:rPr>
              <a:t>14.          Утверждённые тарифы на жилищно-коммунальные услуги.</a:t>
            </a:r>
          </a:p>
          <a:p>
            <a:pPr marL="669925" indent="-533400" algn="just">
              <a:lnSpc>
                <a:spcPct val="140000"/>
              </a:lnSpc>
            </a:pPr>
            <a:r>
              <a:rPr lang="ru-RU" sz="1200" dirty="0" smtClean="0">
                <a:latin typeface="Times New Roman" pitchFamily="18" charset="0"/>
                <a:cs typeface="Times New Roman" pitchFamily="18" charset="0"/>
              </a:rPr>
              <a:t>15.          Количественный показатель приходящегося объёма  жилищно-коммунального ресурса  на данное помещение.</a:t>
            </a:r>
          </a:p>
          <a:p>
            <a:pPr marL="669925" indent="-533400" algn="just">
              <a:lnSpc>
                <a:spcPct val="140000"/>
              </a:lnSpc>
            </a:pPr>
            <a:r>
              <a:rPr lang="ru-RU" sz="1200" dirty="0" smtClean="0">
                <a:latin typeface="Times New Roman" pitchFamily="18" charset="0"/>
                <a:cs typeface="Times New Roman" pitchFamily="18" charset="0"/>
              </a:rPr>
              <a:t>16.   Объем коммунальных услуг на общедомовые нужды, приходящийся на соответствующее помещение в многоквартирном доме.</a:t>
            </a:r>
            <a:endParaRPr lang="ru-RU" sz="1200" dirty="0">
              <a:latin typeface="Times New Roman" pitchFamily="18" charset="0"/>
              <a:cs typeface="Times New Roman" pitchFamily="18" charset="0"/>
            </a:endParaRPr>
          </a:p>
          <a:p>
            <a:pPr marL="669925" indent="-533400">
              <a:lnSpc>
                <a:spcPct val="150000"/>
              </a:lnSpc>
              <a:spcBef>
                <a:spcPts val="300"/>
              </a:spcBef>
              <a:buClr>
                <a:schemeClr val="accent1"/>
              </a:buClr>
            </a:pPr>
            <a:r>
              <a:rPr lang="ru-RU" sz="1200" dirty="0" smtClean="0">
                <a:latin typeface="Times New Roman" pitchFamily="18" charset="0"/>
                <a:cs typeface="Times New Roman" pitchFamily="18" charset="0"/>
              </a:rPr>
              <a:t> 17.        Сумма начислений по услугам.</a:t>
            </a:r>
            <a:endParaRPr lang="ru-RU" sz="1200" dirty="0">
              <a:latin typeface="Times New Roman" pitchFamily="18" charset="0"/>
              <a:cs typeface="Times New Roman" pitchFamily="18" charset="0"/>
            </a:endParaRPr>
          </a:p>
          <a:p>
            <a:pPr marL="669925" indent="-533400">
              <a:lnSpc>
                <a:spcPct val="150000"/>
              </a:lnSpc>
              <a:spcBef>
                <a:spcPts val="300"/>
              </a:spcBef>
              <a:buClr>
                <a:schemeClr val="accent1"/>
              </a:buClr>
            </a:pPr>
            <a:r>
              <a:rPr lang="ru-RU" sz="1200" dirty="0" smtClean="0">
                <a:latin typeface="Times New Roman" pitchFamily="18" charset="0"/>
                <a:cs typeface="Times New Roman" pitchFamily="18" charset="0"/>
              </a:rPr>
              <a:t> 18.        Информация о перерасчетах.</a:t>
            </a:r>
            <a:endParaRPr lang="ru-RU" sz="1200" dirty="0">
              <a:latin typeface="Times New Roman" pitchFamily="18" charset="0"/>
              <a:cs typeface="Times New Roman" pitchFamily="18" charset="0"/>
            </a:endParaRPr>
          </a:p>
          <a:p>
            <a:pPr marL="669925" indent="-533400">
              <a:lnSpc>
                <a:spcPct val="150000"/>
              </a:lnSpc>
              <a:spcBef>
                <a:spcPts val="300"/>
              </a:spcBef>
              <a:buClr>
                <a:schemeClr val="accent1"/>
              </a:buClr>
            </a:pPr>
            <a:r>
              <a:rPr lang="ru-RU" sz="1200" dirty="0" smtClean="0">
                <a:latin typeface="Times New Roman" pitchFamily="18" charset="0"/>
                <a:cs typeface="Times New Roman" pitchFamily="18" charset="0"/>
              </a:rPr>
              <a:t> 19.        Информация о переплате или задолженности за предыдущие периоды. </a:t>
            </a:r>
          </a:p>
          <a:p>
            <a:pPr marL="669925" indent="-533400">
              <a:lnSpc>
                <a:spcPct val="150000"/>
              </a:lnSpc>
              <a:spcBef>
                <a:spcPts val="300"/>
              </a:spcBef>
              <a:buClr>
                <a:schemeClr val="accent1"/>
              </a:buClr>
            </a:pPr>
            <a:r>
              <a:rPr lang="ru-RU" sz="1200" dirty="0" smtClean="0">
                <a:latin typeface="Times New Roman" pitchFamily="18" charset="0"/>
                <a:cs typeface="Times New Roman" pitchFamily="18" charset="0"/>
              </a:rPr>
              <a:t> 20.        Итоговая сумма к оплате по каждому виду жилищно-коммунальных услуг. </a:t>
            </a:r>
          </a:p>
          <a:p>
            <a:pPr marL="669925" indent="-533400">
              <a:lnSpc>
                <a:spcPct val="150000"/>
              </a:lnSpc>
              <a:spcBef>
                <a:spcPts val="300"/>
              </a:spcBef>
              <a:buClr>
                <a:schemeClr val="accent1"/>
              </a:buClr>
            </a:pPr>
            <a:r>
              <a:rPr lang="ru-RU" sz="1200" dirty="0" smtClean="0">
                <a:latin typeface="Times New Roman" pitchFamily="18" charset="0"/>
                <a:cs typeface="Times New Roman" pitchFamily="18" charset="0"/>
              </a:rPr>
              <a:t> 21.        Пеня.</a:t>
            </a:r>
          </a:p>
          <a:p>
            <a:pPr marL="669925" indent="-533400">
              <a:lnSpc>
                <a:spcPct val="150000"/>
              </a:lnSpc>
              <a:spcBef>
                <a:spcPts val="300"/>
              </a:spcBef>
              <a:buClr>
                <a:schemeClr val="accent1"/>
              </a:buClr>
            </a:pPr>
            <a:r>
              <a:rPr lang="ru-RU" sz="1200" dirty="0" smtClean="0">
                <a:latin typeface="Times New Roman" pitchFamily="18" charset="0"/>
                <a:cs typeface="Times New Roman" pitchFamily="18" charset="0"/>
              </a:rPr>
              <a:t> 22.       Поставщик услуги.</a:t>
            </a:r>
          </a:p>
          <a:p>
            <a:pPr marL="669925" indent="-533400">
              <a:lnSpc>
                <a:spcPct val="150000"/>
              </a:lnSpc>
              <a:spcBef>
                <a:spcPts val="300"/>
              </a:spcBef>
              <a:buClr>
                <a:schemeClr val="accent1"/>
              </a:buClr>
            </a:pPr>
            <a:endParaRPr lang="ru-RU" sz="1200" dirty="0" smtClean="0">
              <a:latin typeface="Times New Roman" pitchFamily="18" charset="0"/>
              <a:cs typeface="Times New Roman" pitchFamily="18" charset="0"/>
            </a:endParaRPr>
          </a:p>
          <a:p>
            <a:pPr marL="669925" indent="-533400">
              <a:lnSpc>
                <a:spcPct val="150000"/>
              </a:lnSpc>
              <a:spcBef>
                <a:spcPts val="300"/>
              </a:spcBef>
              <a:buClr>
                <a:schemeClr val="accent1"/>
              </a:buClr>
              <a:buFont typeface="+mj-lt"/>
              <a:buAutoNum type="arabicPeriod" startAt="20"/>
            </a:pPr>
            <a:endParaRPr lang="ru-RU" sz="1200" dirty="0" smtClean="0">
              <a:latin typeface="Times New Roman" pitchFamily="18" charset="0"/>
              <a:cs typeface="Times New Roman" pitchFamily="18" charset="0"/>
            </a:endParaRPr>
          </a:p>
          <a:p>
            <a:pPr marL="669925" indent="-533400">
              <a:lnSpc>
                <a:spcPct val="150000"/>
              </a:lnSpc>
              <a:spcBef>
                <a:spcPts val="300"/>
              </a:spcBef>
              <a:buClr>
                <a:schemeClr val="accent1"/>
              </a:buClr>
              <a:buFont typeface="Arial" charset="0"/>
              <a:buAutoNum type="arabicPeriod" startAt="20"/>
            </a:pP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2857496"/>
            <a:ext cx="8467756" cy="3695704"/>
          </a:xfrm>
          <a:noFill/>
        </p:spPr>
        <p:txBody>
          <a:bodyPr/>
          <a:lstStyle/>
          <a:p>
            <a:pPr marL="457200" indent="-457200" algn="just">
              <a:lnSpc>
                <a:spcPct val="150000"/>
              </a:lnSpc>
              <a:buNone/>
            </a:pPr>
            <a:r>
              <a:rPr lang="ru-RU" sz="1400" dirty="0" smtClean="0">
                <a:latin typeface="Times New Roman" pitchFamily="18" charset="0"/>
                <a:cs typeface="Times New Roman" pitchFamily="18" charset="0"/>
              </a:rPr>
              <a:t>23.   Справочная информация о объёмах потребления по индивидуальным и общедомовым приборам учета и суммарным индивидуальным потреблением, а так же объём начислений по нормативу потребления по всем квартирам в МКД, размещённая в Разделе № 2 и 4, предназначена для самостоятельного подсчета и проверки правильности произведённого расчета по квартире. Также </a:t>
            </a:r>
            <a:r>
              <a:rPr lang="ru-RU" sz="1400" dirty="0">
                <a:latin typeface="Times New Roman" pitchFamily="18" charset="0"/>
                <a:cs typeface="Times New Roman" pitchFamily="18" charset="0"/>
              </a:rPr>
              <a:t>в разделе № 2 </a:t>
            </a:r>
            <a:r>
              <a:rPr lang="ru-RU" sz="1400" dirty="0" smtClean="0">
                <a:latin typeface="Times New Roman" pitchFamily="18" charset="0"/>
                <a:cs typeface="Times New Roman" pitchFamily="18" charset="0"/>
              </a:rPr>
              <a:t>указан срок </a:t>
            </a:r>
            <a:r>
              <a:rPr lang="ru-RU" sz="1400" dirty="0">
                <a:latin typeface="Times New Roman" pitchFamily="18" charset="0"/>
                <a:cs typeface="Times New Roman" pitchFamily="18" charset="0"/>
              </a:rPr>
              <a:t>очередной поверки ваших приборов учета!!! </a:t>
            </a:r>
            <a:endParaRPr lang="ru-RU" sz="1400" dirty="0" smtClean="0">
              <a:latin typeface="Times New Roman" pitchFamily="18" charset="0"/>
              <a:cs typeface="Times New Roman" pitchFamily="18" charset="0"/>
            </a:endParaRPr>
          </a:p>
          <a:p>
            <a:pPr marL="457200" indent="-457200" algn="just">
              <a:lnSpc>
                <a:spcPct val="150000"/>
              </a:lnSpc>
              <a:buNone/>
            </a:pPr>
            <a:r>
              <a:rPr lang="ru-RU" sz="1400" dirty="0" smtClean="0">
                <a:latin typeface="Times New Roman" pitchFamily="18" charset="0"/>
                <a:cs typeface="Times New Roman" pitchFamily="18" charset="0"/>
              </a:rPr>
              <a:t>24.     Информация о перерасчетах .	</a:t>
            </a:r>
          </a:p>
          <a:p>
            <a:pPr marL="457200" indent="-457200" algn="just">
              <a:lnSpc>
                <a:spcPct val="150000"/>
              </a:lnSpc>
              <a:buNone/>
            </a:pPr>
            <a:r>
              <a:rPr lang="ru-RU" sz="1400" dirty="0" smtClean="0">
                <a:latin typeface="Times New Roman" pitchFamily="18" charset="0"/>
                <a:cs typeface="Times New Roman" pitchFamily="18" charset="0"/>
              </a:rPr>
              <a:t>	</a:t>
            </a:r>
            <a:endParaRPr lang="ru-RU" sz="1400" b="1" dirty="0" smtClean="0">
              <a:latin typeface="Times New Roman" pitchFamily="18" charset="0"/>
              <a:cs typeface="Times New Roman" pitchFamily="18" charset="0"/>
            </a:endParaRPr>
          </a:p>
          <a:p>
            <a:pPr marL="457200" indent="-457200">
              <a:buNone/>
            </a:pPr>
            <a:endParaRPr lang="ru-RU" sz="1400" dirty="0" smtClean="0">
              <a:latin typeface="Times New Roman" pitchFamily="18" charset="0"/>
              <a:cs typeface="Times New Roman" pitchFamily="18" charset="0"/>
            </a:endParaRPr>
          </a:p>
          <a:p>
            <a:pPr marL="457200" indent="-457200">
              <a:buNone/>
            </a:pPr>
            <a:endParaRPr lang="ru-RU" sz="1400" dirty="0">
              <a:latin typeface="Times New Roman" pitchFamily="18" charset="0"/>
              <a:cs typeface="Times New Roman" pitchFamily="18" charset="0"/>
            </a:endParaRPr>
          </a:p>
        </p:txBody>
      </p:sp>
      <p:pic>
        <p:nvPicPr>
          <p:cNvPr id="8" name="Рисунок 7" descr="1.jpg"/>
          <p:cNvPicPr>
            <a:picLocks noChangeAspect="1"/>
          </p:cNvPicPr>
          <p:nvPr/>
        </p:nvPicPr>
        <p:blipFill>
          <a:blip r:embed="rId2"/>
          <a:stretch>
            <a:fillRect/>
          </a:stretch>
        </p:blipFill>
        <p:spPr>
          <a:xfrm>
            <a:off x="957072" y="142852"/>
            <a:ext cx="7229856" cy="1214446"/>
          </a:xfrm>
          <a:prstGeom prst="rect">
            <a:avLst/>
          </a:prstGeom>
        </p:spPr>
      </p:pic>
      <p:pic>
        <p:nvPicPr>
          <p:cNvPr id="12" name="Рисунок 11" descr="2.jpg"/>
          <p:cNvPicPr>
            <a:picLocks noChangeAspect="1"/>
          </p:cNvPicPr>
          <p:nvPr/>
        </p:nvPicPr>
        <p:blipFill>
          <a:blip r:embed="rId3"/>
          <a:stretch>
            <a:fillRect/>
          </a:stretch>
        </p:blipFill>
        <p:spPr>
          <a:xfrm>
            <a:off x="928662" y="1285860"/>
            <a:ext cx="7363968" cy="1444752"/>
          </a:xfrm>
          <a:prstGeom prst="rect">
            <a:avLst/>
          </a:prstGeom>
        </p:spPr>
      </p:pic>
      <p:sp>
        <p:nvSpPr>
          <p:cNvPr id="15" name="Скругленный прямоугольник 14"/>
          <p:cNvSpPr/>
          <p:nvPr/>
        </p:nvSpPr>
        <p:spPr>
          <a:xfrm>
            <a:off x="928662" y="428604"/>
            <a:ext cx="4857784" cy="164307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1071538" y="2071678"/>
            <a:ext cx="4286280" cy="642942"/>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5072066" y="857232"/>
            <a:ext cx="64294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23</a:t>
            </a:r>
            <a:endParaRPr lang="ru-RU" b="1" dirty="0">
              <a:solidFill>
                <a:schemeClr val="tx1"/>
              </a:solidFill>
            </a:endParaRPr>
          </a:p>
        </p:txBody>
      </p:sp>
      <p:sp>
        <p:nvSpPr>
          <p:cNvPr id="18" name="Скругленный прямоугольник 17"/>
          <p:cNvSpPr/>
          <p:nvPr/>
        </p:nvSpPr>
        <p:spPr>
          <a:xfrm>
            <a:off x="4714876" y="2285992"/>
            <a:ext cx="500066" cy="3571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24</a:t>
            </a:r>
            <a:endParaRPr lang="ru-RU" b="1"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4293</TotalTime>
  <Words>4417</Words>
  <Application>Microsoft Office PowerPoint</Application>
  <PresentationFormat>Экран (4:3)</PresentationFormat>
  <Paragraphs>401</Paragraphs>
  <Slides>53</Slides>
  <Notes>2</Notes>
  <HiddenSlides>1</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Эркер</vt:lpstr>
      <vt:lpstr>  Платежный документ за ЖКУ  «Единого расчётно –информационного центра»  г. Когалыма</vt:lpstr>
      <vt:lpstr>Слайд 2</vt:lpstr>
      <vt:lpstr>Слайд 3</vt:lpstr>
      <vt:lpstr>Слайд 4</vt:lpstr>
      <vt:lpstr>Слайд 5</vt:lpstr>
      <vt:lpstr>Слайд 6</vt:lpstr>
      <vt:lpstr>Слайд 7</vt:lpstr>
      <vt:lpstr>Слайд 8</vt:lpstr>
      <vt:lpstr>Слайд 9</vt:lpstr>
      <vt:lpstr>Слайд 10</vt:lpstr>
      <vt:lpstr>В блоке № 10 размещена  структура платы за ЖКУ</vt:lpstr>
      <vt:lpstr>Слайд 12</vt:lpstr>
      <vt:lpstr>Коммунальные услуги</vt:lpstr>
      <vt:lpstr>Коммунальный ресурс</vt:lpstr>
      <vt:lpstr>Слайд 15</vt:lpstr>
      <vt:lpstr>Твердые коммунальные отходы </vt:lpstr>
      <vt:lpstr>Слайд 17</vt:lpstr>
      <vt:lpstr>Слайд 18</vt:lpstr>
      <vt:lpstr>Прочие услуги</vt:lpstr>
      <vt:lpstr>Слайд 20</vt:lpstr>
      <vt:lpstr>Слайд 21</vt:lpstr>
      <vt:lpstr>Нормативы потребления</vt:lpstr>
      <vt:lpstr>Слайд 23</vt:lpstr>
      <vt:lpstr>Слайд 24</vt:lpstr>
      <vt:lpstr>Слайд 25</vt:lpstr>
      <vt:lpstr>Слайд 26</vt:lpstr>
      <vt:lpstr>Слайд 27</vt:lpstr>
      <vt:lpstr>Слайд 28</vt:lpstr>
      <vt:lpstr>Расчет Твердых коммунальных отходов </vt:lpstr>
      <vt:lpstr>Расчет индивидуального потребления и коммунальный ресурс</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НАЧИСЛЕНО</vt:lpstr>
      <vt:lpstr>Газ (отопление)</vt:lpstr>
      <vt:lpstr>Расчет газа (отопление)</vt:lpstr>
      <vt:lpstr>Слайд 44</vt:lpstr>
      <vt:lpstr>Сведения о перерасчетах (доначисления +, уменьшения -) </vt:lpstr>
      <vt:lpstr>Слайд 46</vt:lpstr>
      <vt:lpstr>СВЕДЕНИЯ О ПЕРЕПЛАТЕ (-) ИЛИ ДОЛГЕ (+)</vt:lpstr>
      <vt:lpstr>Слайд 48</vt:lpstr>
      <vt:lpstr>ИТОГО К ОПЛАТЕ</vt:lpstr>
      <vt:lpstr>Слайд 50</vt:lpstr>
      <vt:lpstr>ПЕНИ</vt:lpstr>
      <vt:lpstr>Учитывая тот факт, что правомерность использования для оплаты ЖКУ применяемой формы квитанции подвергалась сомнению со стороны единичных потребителей, судом сделан однозначный вывод о том что :  « Платежный документ содержит всю необходимую информацию о плательщике и  исполнителях услуг, расчете размера платы за ЖКУ,  об объёмах оказанных услуг, справочную информацию, информацию о перерасчетах. Кроме того, приказом утверждена примерная форма платежного документа и установление своей формы платежного документа с внесением и сохранением обязательных реквизитов, не противоречит требованиям нормативных актов».</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Екатерина</dc:creator>
  <cp:lastModifiedBy>Екатерина Валентиновна Ревук</cp:lastModifiedBy>
  <cp:revision>619</cp:revision>
  <cp:lastPrinted>1601-01-01T00:00:00Z</cp:lastPrinted>
  <dcterms:created xsi:type="dcterms:W3CDTF">2015-06-25T15:05:33Z</dcterms:created>
  <dcterms:modified xsi:type="dcterms:W3CDTF">2023-03-13T11:04:10Z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